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4" r:id="rId3"/>
    <p:sldMasterId id="2147483688" r:id="rId4"/>
    <p:sldMasterId id="2147483700" r:id="rId5"/>
    <p:sldMasterId id="2147483712" r:id="rId6"/>
    <p:sldMasterId id="2147483724" r:id="rId7"/>
  </p:sldMasterIdLst>
  <p:notesMasterIdLst>
    <p:notesMasterId r:id="rId75"/>
  </p:notesMasterIdLst>
  <p:handoutMasterIdLst>
    <p:handoutMasterId r:id="rId76"/>
  </p:handoutMasterIdLst>
  <p:sldIdLst>
    <p:sldId id="402" r:id="rId8"/>
    <p:sldId id="498" r:id="rId9"/>
    <p:sldId id="499" r:id="rId10"/>
    <p:sldId id="408" r:id="rId11"/>
    <p:sldId id="411" r:id="rId12"/>
    <p:sldId id="462" r:id="rId13"/>
    <p:sldId id="413" r:id="rId14"/>
    <p:sldId id="415" r:id="rId15"/>
    <p:sldId id="416" r:id="rId16"/>
    <p:sldId id="414" r:id="rId17"/>
    <p:sldId id="412" r:id="rId18"/>
    <p:sldId id="417" r:id="rId19"/>
    <p:sldId id="418" r:id="rId20"/>
    <p:sldId id="419" r:id="rId21"/>
    <p:sldId id="420" r:id="rId22"/>
    <p:sldId id="421" r:id="rId23"/>
    <p:sldId id="422" r:id="rId24"/>
    <p:sldId id="468" r:id="rId25"/>
    <p:sldId id="469" r:id="rId26"/>
    <p:sldId id="477" r:id="rId27"/>
    <p:sldId id="479" r:id="rId28"/>
    <p:sldId id="425" r:id="rId29"/>
    <p:sldId id="426" r:id="rId30"/>
    <p:sldId id="437" r:id="rId31"/>
    <p:sldId id="427" r:id="rId32"/>
    <p:sldId id="438" r:id="rId33"/>
    <p:sldId id="428" r:id="rId34"/>
    <p:sldId id="429" r:id="rId35"/>
    <p:sldId id="430" r:id="rId36"/>
    <p:sldId id="431" r:id="rId37"/>
    <p:sldId id="432" r:id="rId38"/>
    <p:sldId id="439" r:id="rId39"/>
    <p:sldId id="440" r:id="rId40"/>
    <p:sldId id="464" r:id="rId41"/>
    <p:sldId id="466" r:id="rId42"/>
    <p:sldId id="470" r:id="rId43"/>
    <p:sldId id="467" r:id="rId44"/>
    <p:sldId id="480" r:id="rId45"/>
    <p:sldId id="442" r:id="rId46"/>
    <p:sldId id="443" r:id="rId47"/>
    <p:sldId id="445" r:id="rId48"/>
    <p:sldId id="446" r:id="rId49"/>
    <p:sldId id="450" r:id="rId50"/>
    <p:sldId id="449" r:id="rId51"/>
    <p:sldId id="452" r:id="rId52"/>
    <p:sldId id="453" r:id="rId53"/>
    <p:sldId id="461" r:id="rId54"/>
    <p:sldId id="455" r:id="rId55"/>
    <p:sldId id="482" r:id="rId56"/>
    <p:sldId id="481" r:id="rId57"/>
    <p:sldId id="476" r:id="rId58"/>
    <p:sldId id="483" r:id="rId59"/>
    <p:sldId id="484" r:id="rId60"/>
    <p:sldId id="485" r:id="rId61"/>
    <p:sldId id="486" r:id="rId62"/>
    <p:sldId id="487" r:id="rId63"/>
    <p:sldId id="488" r:id="rId64"/>
    <p:sldId id="489" r:id="rId65"/>
    <p:sldId id="490" r:id="rId66"/>
    <p:sldId id="491" r:id="rId67"/>
    <p:sldId id="492" r:id="rId68"/>
    <p:sldId id="493" r:id="rId69"/>
    <p:sldId id="494" r:id="rId70"/>
    <p:sldId id="495" r:id="rId71"/>
    <p:sldId id="496" r:id="rId72"/>
    <p:sldId id="497" r:id="rId73"/>
    <p:sldId id="409" r:id="rId74"/>
  </p:sldIdLst>
  <p:sldSz cx="9144000" cy="6858000" type="screen4x3"/>
  <p:notesSz cx="7315200" cy="9601200"/>
  <p:defaultTextStyle>
    <a:defPPr>
      <a:defRPr lang="es-ES_tradnl"/>
    </a:defPPr>
    <a:lvl1pPr algn="l" defTabSz="457200" rtl="0" fontAlgn="base">
      <a:spcBef>
        <a:spcPct val="0"/>
      </a:spcBef>
      <a:spcAft>
        <a:spcPct val="0"/>
      </a:spcAft>
      <a:defRPr sz="2400" u="sng"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u="sng"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u="sng"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u="sng"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u="sng" kern="1200">
        <a:solidFill>
          <a:schemeClr val="tx1"/>
        </a:solidFill>
        <a:latin typeface="Arial" charset="0"/>
        <a:ea typeface="ＭＳ Ｐゴシック"/>
        <a:cs typeface="ＭＳ Ｐゴシック"/>
      </a:defRPr>
    </a:lvl5pPr>
    <a:lvl6pPr marL="2286000" algn="l" defTabSz="914400" rtl="0" eaLnBrk="1" latinLnBrk="0" hangingPunct="1">
      <a:defRPr sz="2400" u="sng" kern="1200">
        <a:solidFill>
          <a:schemeClr val="tx1"/>
        </a:solidFill>
        <a:latin typeface="Arial" charset="0"/>
        <a:ea typeface="ＭＳ Ｐゴシック"/>
        <a:cs typeface="ＭＳ Ｐゴシック"/>
      </a:defRPr>
    </a:lvl6pPr>
    <a:lvl7pPr marL="2743200" algn="l" defTabSz="914400" rtl="0" eaLnBrk="1" latinLnBrk="0" hangingPunct="1">
      <a:defRPr sz="2400" u="sng" kern="1200">
        <a:solidFill>
          <a:schemeClr val="tx1"/>
        </a:solidFill>
        <a:latin typeface="Arial" charset="0"/>
        <a:ea typeface="ＭＳ Ｐゴシック"/>
        <a:cs typeface="ＭＳ Ｐゴシック"/>
      </a:defRPr>
    </a:lvl7pPr>
    <a:lvl8pPr marL="3200400" algn="l" defTabSz="914400" rtl="0" eaLnBrk="1" latinLnBrk="0" hangingPunct="1">
      <a:defRPr sz="2400" u="sng" kern="1200">
        <a:solidFill>
          <a:schemeClr val="tx1"/>
        </a:solidFill>
        <a:latin typeface="Arial" charset="0"/>
        <a:ea typeface="ＭＳ Ｐゴシック"/>
        <a:cs typeface="ＭＳ Ｐゴシック"/>
      </a:defRPr>
    </a:lvl8pPr>
    <a:lvl9pPr marL="3657600" algn="l" defTabSz="914400" rtl="0" eaLnBrk="1" latinLnBrk="0" hangingPunct="1">
      <a:defRPr sz="2400" u="sng"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CB8C2"/>
    <a:srgbClr val="9ADBDE"/>
    <a:srgbClr val="3EB6BB"/>
    <a:srgbClr val="000000"/>
    <a:srgbClr val="094FA4"/>
    <a:srgbClr val="E5DEAD"/>
    <a:srgbClr val="B7C204"/>
    <a:srgbClr val="F6891E"/>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autoAdjust="0"/>
    <p:restoredTop sz="98517" autoAdjust="0"/>
  </p:normalViewPr>
  <p:slideViewPr>
    <p:cSldViewPr snapToGrid="0">
      <p:cViewPr>
        <p:scale>
          <a:sx n="50" d="100"/>
          <a:sy n="50" d="100"/>
        </p:scale>
        <p:origin x="-1278" y="-630"/>
      </p:cViewPr>
      <p:guideLst>
        <p:guide orient="horz" pos="922"/>
        <p:guide orient="horz" pos="2332"/>
        <p:guide orient="horz" pos="647"/>
        <p:guide orient="horz" pos="2004"/>
        <p:guide orient="horz" pos="2904"/>
        <p:guide orient="horz" pos="1241"/>
        <p:guide orient="horz" pos="3828"/>
        <p:guide orient="horz" pos="1063"/>
        <p:guide pos="156"/>
        <p:guide pos="5583"/>
        <p:guide pos="860"/>
        <p:guide pos="284"/>
        <p:guide pos="3021"/>
        <p:guide pos="4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2"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2" name="Imagen 9" descr="8.jpg"/>
          <p:cNvPicPr>
            <a:picLocks noChangeAspect="1"/>
          </p:cNvPicPr>
          <p:nvPr/>
        </p:nvPicPr>
        <p:blipFill>
          <a:blip r:embed="rId3"/>
          <a:srcRect r="94983" b="76889"/>
          <a:stretch>
            <a:fillRect/>
          </a:stretch>
        </p:blipFill>
        <p:spPr bwMode="auto">
          <a:xfrm>
            <a:off x="0" y="0"/>
            <a:ext cx="458788" cy="1584325"/>
          </a:xfrm>
          <a:prstGeom prst="rect">
            <a:avLst/>
          </a:prstGeom>
          <a:noFill/>
          <a:ln w="9525">
            <a:noFill/>
            <a:miter lim="800000"/>
            <a:headEnd/>
            <a:tailEnd/>
          </a:ln>
        </p:spPr>
      </p:pic>
      <p:pic>
        <p:nvPicPr>
          <p:cNvPr id="3" name="Picture 6" descr="BBVA_Frances_+[1]"/>
          <p:cNvPicPr>
            <a:picLocks noChangeAspect="1" noChangeArrowheads="1"/>
          </p:cNvPicPr>
          <p:nvPr/>
        </p:nvPicPr>
        <p:blipFill>
          <a:blip r:embed="rId4"/>
          <a:srcRect l="12073" t="37833" r="13452" b="38356"/>
          <a:stretch>
            <a:fillRect/>
          </a:stretch>
        </p:blipFill>
        <p:spPr bwMode="auto">
          <a:xfrm>
            <a:off x="276225" y="63500"/>
            <a:ext cx="2390775" cy="541338"/>
          </a:xfrm>
          <a:prstGeom prst="rect">
            <a:avLst/>
          </a:prstGeom>
          <a:solidFill>
            <a:schemeClr val="accent2"/>
          </a:solidFill>
          <a:ln w="9525">
            <a:noFill/>
            <a:miter lim="800000"/>
            <a:headEnd/>
            <a:tailEnd/>
          </a:ln>
        </p:spPr>
      </p:pic>
      <p:grpSp>
        <p:nvGrpSpPr>
          <p:cNvPr id="4" name="19 Grupo"/>
          <p:cNvGrpSpPr>
            <a:grpSpLocks/>
          </p:cNvGrpSpPr>
          <p:nvPr userDrawn="1"/>
        </p:nvGrpSpPr>
        <p:grpSpPr bwMode="auto">
          <a:xfrm>
            <a:off x="7234238" y="5199063"/>
            <a:ext cx="1746250" cy="1835150"/>
            <a:chOff x="6733321" y="-106875"/>
            <a:chExt cx="1745659" cy="1834610"/>
          </a:xfrm>
        </p:grpSpPr>
        <p:pic>
          <p:nvPicPr>
            <p:cNvPr id="5" name="Picture 6" descr="http://masminasmexico.com/images/mundo.png"/>
            <p:cNvPicPr>
              <a:picLocks noChangeAspect="1" noChangeArrowheads="1"/>
            </p:cNvPicPr>
            <p:nvPr/>
          </p:nvPicPr>
          <p:blipFill>
            <a:blip r:embed="rId5"/>
            <a:srcRect/>
            <a:stretch>
              <a:fillRect/>
            </a:stretch>
          </p:blipFill>
          <p:spPr bwMode="auto">
            <a:xfrm>
              <a:off x="6733321" y="-106875"/>
              <a:ext cx="1745659" cy="1834610"/>
            </a:xfrm>
            <a:prstGeom prst="rect">
              <a:avLst/>
            </a:prstGeom>
            <a:noFill/>
            <a:ln w="9525">
              <a:noFill/>
              <a:miter lim="800000"/>
              <a:headEnd/>
              <a:tailEnd/>
            </a:ln>
          </p:spPr>
        </p:pic>
        <p:sp>
          <p:nvSpPr>
            <p:cNvPr id="6" name="5 Rectángulo"/>
            <p:cNvSpPr/>
            <p:nvPr/>
          </p:nvSpPr>
          <p:spPr>
            <a:xfrm>
              <a:off x="7210795" y="271943"/>
              <a:ext cx="1258678" cy="47705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s-ES" sz="1600" b="1" u="none" spc="150" dirty="0">
                  <a:ln w="11430"/>
                  <a:solidFill>
                    <a:srgbClr val="F8F8F8"/>
                  </a:solidFill>
                  <a:effectLst>
                    <a:outerShdw blurRad="25400" algn="tl" rotWithShape="0">
                      <a:srgbClr val="000000">
                        <a:alpha val="43000"/>
                      </a:srgbClr>
                    </a:outerShdw>
                  </a:effectLst>
                  <a:latin typeface="Cooper Black" pitchFamily="18" charset="0"/>
                  <a:ea typeface="ＭＳ Ｐゴシック" pitchFamily="34" charset="-128"/>
                  <a:cs typeface="+mn-cs"/>
                </a:rPr>
                <a:t>Comex</a:t>
              </a:r>
            </a:p>
            <a:p>
              <a:pPr algn="ctr">
                <a:defRPr/>
              </a:pPr>
              <a:r>
                <a:rPr lang="es-ES" sz="900" b="1" u="none" spc="150" dirty="0">
                  <a:ln w="11430"/>
                  <a:solidFill>
                    <a:srgbClr val="F8F8F8"/>
                  </a:solidFill>
                  <a:effectLst>
                    <a:outerShdw blurRad="25400" algn="tl" rotWithShape="0">
                      <a:srgbClr val="000000">
                        <a:alpha val="43000"/>
                      </a:srgbClr>
                    </a:outerShdw>
                  </a:effectLst>
                  <a:latin typeface="Cooper Black" pitchFamily="18" charset="0"/>
                  <a:ea typeface="ＭＳ Ｐゴシック" pitchFamily="34" charset="-128"/>
                  <a:cs typeface="+mn-cs"/>
                </a:rPr>
                <a:t>BBVA Francés</a:t>
              </a:r>
            </a:p>
          </p:txBody>
        </p:sp>
      </p:gr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30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248400"/>
            <a:ext cx="2133600" cy="457200"/>
          </a:xfrm>
          <a:prstGeom prst="rect">
            <a:avLst/>
          </a:prstGeom>
        </p:spPr>
        <p:txBody>
          <a:bodyPr/>
          <a:lstStyle>
            <a:lvl1pPr>
              <a:defRPr>
                <a:ea typeface="ＭＳ Ｐゴシック" pitchFamily="34" charset="-128"/>
                <a:cs typeface="+mn-cs"/>
              </a:defRPr>
            </a:lvl1pPr>
          </a:lstStyle>
          <a:p>
            <a:pPr>
              <a:defRPr/>
            </a:pPr>
            <a:endParaRPr lang="es-ES_tradnl"/>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ea typeface="ＭＳ Ｐゴシック" pitchFamily="34" charset="-128"/>
                <a:cs typeface="+mn-cs"/>
              </a:defRPr>
            </a:lvl1pPr>
          </a:lstStyle>
          <a:p>
            <a:pPr>
              <a:defRPr/>
            </a:pPr>
            <a:endParaRPr lang="es-ES_tradnl"/>
          </a:p>
        </p:txBody>
      </p:sp>
      <p:sp>
        <p:nvSpPr>
          <p:cNvPr id="6" name="5 Marcador de número de diapositiva"/>
          <p:cNvSpPr>
            <a:spLocks noGrp="1"/>
          </p:cNvSpPr>
          <p:nvPr>
            <p:ph type="sldNum" sz="quarter" idx="12"/>
          </p:nvPr>
        </p:nvSpPr>
        <p:spPr>
          <a:xfrm>
            <a:off x="6553200" y="6248400"/>
            <a:ext cx="2133600" cy="457200"/>
          </a:xfrm>
          <a:prstGeom prst="rect">
            <a:avLst/>
          </a:prstGeom>
        </p:spPr>
        <p:txBody>
          <a:bodyPr/>
          <a:lstStyle>
            <a:lvl1pPr>
              <a:defRPr>
                <a:ea typeface="ＭＳ Ｐゴシック" pitchFamily="34" charset="-128"/>
                <a:cs typeface="+mn-cs"/>
              </a:defRPr>
            </a:lvl1pPr>
          </a:lstStyle>
          <a:p>
            <a:pPr>
              <a:defRPr/>
            </a:pPr>
            <a:fld id="{F4C30AA6-D08D-4F17-ABE8-B6FA0F3FD34D}"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248400"/>
            <a:ext cx="2133600" cy="457200"/>
          </a:xfrm>
          <a:prstGeom prst="rect">
            <a:avLst/>
          </a:prstGeom>
        </p:spPr>
        <p:txBody>
          <a:bodyPr/>
          <a:lstStyle>
            <a:lvl1pPr>
              <a:defRPr>
                <a:ea typeface="ＭＳ Ｐゴシック" pitchFamily="34" charset="-128"/>
                <a:cs typeface="+mn-cs"/>
              </a:defRPr>
            </a:lvl1pPr>
          </a:lstStyle>
          <a:p>
            <a:pPr>
              <a:defRPr/>
            </a:pPr>
            <a:endParaRPr lang="es-ES_tradnl"/>
          </a:p>
        </p:txBody>
      </p:sp>
      <p:sp>
        <p:nvSpPr>
          <p:cNvPr id="3" name="2 Marcador de pie de página"/>
          <p:cNvSpPr>
            <a:spLocks noGrp="1"/>
          </p:cNvSpPr>
          <p:nvPr>
            <p:ph type="ftr" sz="quarter" idx="11"/>
          </p:nvPr>
        </p:nvSpPr>
        <p:spPr>
          <a:xfrm>
            <a:off x="3124200" y="6248400"/>
            <a:ext cx="2895600" cy="457200"/>
          </a:xfrm>
          <a:prstGeom prst="rect">
            <a:avLst/>
          </a:prstGeom>
        </p:spPr>
        <p:txBody>
          <a:bodyPr/>
          <a:lstStyle>
            <a:lvl1pPr>
              <a:defRPr>
                <a:ea typeface="ＭＳ Ｐゴシック" pitchFamily="34" charset="-128"/>
                <a:cs typeface="+mn-cs"/>
              </a:defRPr>
            </a:lvl1pPr>
          </a:lstStyle>
          <a:p>
            <a:pPr>
              <a:defRPr/>
            </a:pPr>
            <a:endParaRPr lang="es-ES_tradnl"/>
          </a:p>
        </p:txBody>
      </p:sp>
      <p:sp>
        <p:nvSpPr>
          <p:cNvPr id="4" name="3 Marcador de número de diapositiva"/>
          <p:cNvSpPr>
            <a:spLocks noGrp="1"/>
          </p:cNvSpPr>
          <p:nvPr>
            <p:ph type="sldNum" sz="quarter" idx="12"/>
          </p:nvPr>
        </p:nvSpPr>
        <p:spPr>
          <a:xfrm>
            <a:off x="6553200" y="6248400"/>
            <a:ext cx="2133600" cy="457200"/>
          </a:xfrm>
          <a:prstGeom prst="rect">
            <a:avLst/>
          </a:prstGeom>
        </p:spPr>
        <p:txBody>
          <a:bodyPr/>
          <a:lstStyle>
            <a:lvl1pPr>
              <a:defRPr>
                <a:ea typeface="ＭＳ Ｐゴシック" pitchFamily="34" charset="-128"/>
                <a:cs typeface="+mn-cs"/>
              </a:defRPr>
            </a:lvl1pPr>
          </a:lstStyle>
          <a:p>
            <a:pPr>
              <a:defRPr/>
            </a:pPr>
            <a:fld id="{DDFC41E8-1F32-4C90-9DDB-5C2C336736E8}"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pic>
        <p:nvPicPr>
          <p:cNvPr id="1026" name="Imagen 12" descr="4.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027" name="Picture 3" descr="BBVA_Frances_+[1]"/>
          <p:cNvPicPr>
            <a:picLocks noChangeAspect="1" noChangeArrowheads="1"/>
          </p:cNvPicPr>
          <p:nvPr/>
        </p:nvPicPr>
        <p:blipFill>
          <a:blip r:embed="rId5"/>
          <a:srcRect l="12073" t="37833" r="13452" b="38356"/>
          <a:stretch>
            <a:fillRect/>
          </a:stretch>
        </p:blipFill>
        <p:spPr bwMode="auto">
          <a:xfrm>
            <a:off x="95250" y="88900"/>
            <a:ext cx="2344738" cy="530225"/>
          </a:xfrm>
          <a:prstGeom prst="rect">
            <a:avLst/>
          </a:prstGeom>
          <a:solidFill>
            <a:schemeClr val="accent2"/>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pic>
        <p:nvPicPr>
          <p:cNvPr id="4098" name="Imagen 12" descr="5.jpg"/>
          <p:cNvPicPr>
            <a:picLocks noChangeAspect="1"/>
          </p:cNvPicPr>
          <p:nvPr/>
        </p:nvPicPr>
        <p:blipFill>
          <a:blip r:embed="rId3"/>
          <a:srcRect r="86555"/>
          <a:stretch>
            <a:fillRect/>
          </a:stretch>
        </p:blipFill>
        <p:spPr bwMode="auto">
          <a:xfrm>
            <a:off x="0" y="0"/>
            <a:ext cx="1228725" cy="6858000"/>
          </a:xfrm>
          <a:prstGeom prst="rect">
            <a:avLst/>
          </a:prstGeom>
          <a:noFill/>
          <a:ln w="9525">
            <a:noFill/>
            <a:miter lim="800000"/>
            <a:headEnd/>
            <a:tailEnd/>
          </a:ln>
        </p:spPr>
      </p:pic>
      <p:pic>
        <p:nvPicPr>
          <p:cNvPr id="4099" name="Imagen 13"/>
          <p:cNvPicPr>
            <a:picLocks noChangeAspect="1"/>
          </p:cNvPicPr>
          <p:nvPr/>
        </p:nvPicPr>
        <p:blipFill>
          <a:blip r:embed="rId4"/>
          <a:srcRect/>
          <a:stretch>
            <a:fillRect/>
          </a:stretch>
        </p:blipFill>
        <p:spPr bwMode="auto">
          <a:xfrm>
            <a:off x="1373188" y="246063"/>
            <a:ext cx="787400" cy="24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pic>
        <p:nvPicPr>
          <p:cNvPr id="6146" name="Imagen 12" descr="6.jpg"/>
          <p:cNvPicPr>
            <a:picLocks noChangeAspect="1"/>
          </p:cNvPicPr>
          <p:nvPr/>
        </p:nvPicPr>
        <p:blipFill>
          <a:blip r:embed="rId3"/>
          <a:srcRect b="87704"/>
          <a:stretch>
            <a:fillRect/>
          </a:stretch>
        </p:blipFill>
        <p:spPr bwMode="auto">
          <a:xfrm>
            <a:off x="0" y="0"/>
            <a:ext cx="9144000" cy="842963"/>
          </a:xfrm>
          <a:prstGeom prst="rect">
            <a:avLst/>
          </a:prstGeom>
          <a:noFill/>
          <a:ln w="9525">
            <a:noFill/>
            <a:miter lim="800000"/>
            <a:headEnd/>
            <a:tailEnd/>
          </a:ln>
        </p:spPr>
      </p:pic>
      <p:pic>
        <p:nvPicPr>
          <p:cNvPr id="6147" name="Picture 6" descr="BBVA_white"/>
          <p:cNvPicPr>
            <a:picLocks noChangeAspect="1" noChangeArrowheads="1"/>
          </p:cNvPicPr>
          <p:nvPr/>
        </p:nvPicPr>
        <p:blipFill>
          <a:blip r:embed="rId4"/>
          <a:srcRect/>
          <a:stretch>
            <a:fillRect/>
          </a:stretch>
        </p:blipFill>
        <p:spPr bwMode="auto">
          <a:xfrm>
            <a:off x="244475" y="244475"/>
            <a:ext cx="769938" cy="24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pic>
        <p:nvPicPr>
          <p:cNvPr id="8194" name="Imagen 9" descr="8.jpg"/>
          <p:cNvPicPr>
            <a:picLocks noChangeAspect="1"/>
          </p:cNvPicPr>
          <p:nvPr/>
        </p:nvPicPr>
        <p:blipFill>
          <a:blip r:embed="rId5"/>
          <a:srcRect r="94983" b="76889"/>
          <a:stretch>
            <a:fillRect/>
          </a:stretch>
        </p:blipFill>
        <p:spPr bwMode="auto">
          <a:xfrm>
            <a:off x="0" y="0"/>
            <a:ext cx="458788" cy="1584325"/>
          </a:xfrm>
          <a:prstGeom prst="rect">
            <a:avLst/>
          </a:prstGeom>
          <a:noFill/>
          <a:ln w="9525">
            <a:noFill/>
            <a:miter lim="800000"/>
            <a:headEnd/>
            <a:tailEnd/>
          </a:ln>
        </p:spPr>
      </p:pic>
      <p:pic>
        <p:nvPicPr>
          <p:cNvPr id="8195" name="Imagen 10"/>
          <p:cNvPicPr>
            <a:picLocks noChangeAspect="1"/>
          </p:cNvPicPr>
          <p:nvPr/>
        </p:nvPicPr>
        <p:blipFill>
          <a:blip r:embed="rId6"/>
          <a:srcRect/>
          <a:stretch>
            <a:fillRect/>
          </a:stretch>
        </p:blipFill>
        <p:spPr bwMode="auto">
          <a:xfrm>
            <a:off x="458788" y="246063"/>
            <a:ext cx="787400" cy="24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rgbClr val="006EC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s-ES_tradnl" sz="1800" u="none"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rgbClr val="009EE5"/>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s-ES_tradnl" sz="1800" u="none"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7842"/>
          </a:schemeClr>
        </a:solidFill>
        <a:effectLst/>
      </p:bgPr>
    </p:bg>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rgbClr val="89D1F3"/>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s-ES_tradnl" sz="1800" u="none"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afip.gov.ar/" TargetMode="External"/><Relationship Id="rId2" Type="http://schemas.openxmlformats.org/officeDocument/2006/relationships/hyperlink" Target="http://www.bcra.gov.a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628650" y="-133350"/>
            <a:ext cx="8191500" cy="3524250"/>
          </a:xfrm>
          <a:prstGeom prst="rect">
            <a:avLst/>
          </a:prstGeom>
          <a:noFill/>
          <a:ln w="9525">
            <a:noFill/>
            <a:miter lim="800000"/>
            <a:headEnd/>
            <a:tailEnd/>
          </a:ln>
        </p:spPr>
        <p:txBody>
          <a:bodyPr lIns="0" tIns="0" rIns="0" bIns="0" anchor="b"/>
          <a:lstStyle/>
          <a:p>
            <a:pPr algn="ctr"/>
            <a:r>
              <a:rPr lang="en-US" sz="4000" b="1" i="1" u="none" dirty="0">
                <a:solidFill>
                  <a:schemeClr val="tx2"/>
                </a:solidFill>
                <a:latin typeface="Arial Unicode MS"/>
                <a:ea typeface="Arial Unicode MS"/>
                <a:cs typeface="Arial Unicode MS"/>
              </a:rPr>
              <a:t>SINTESIS NORMATIVA</a:t>
            </a:r>
          </a:p>
          <a:p>
            <a:pPr algn="ctr"/>
            <a:r>
              <a:rPr lang="en-US" sz="4000" b="1" i="1" u="none" dirty="0" err="1" smtClean="0">
                <a:solidFill>
                  <a:schemeClr val="tx2"/>
                </a:solidFill>
                <a:latin typeface="Arial Unicode MS"/>
                <a:ea typeface="Arial Unicode MS"/>
                <a:cs typeface="Arial Unicode MS"/>
              </a:rPr>
              <a:t>Abril</a:t>
            </a:r>
            <a:r>
              <a:rPr lang="en-US" sz="4000" b="1" i="1" u="none" dirty="0" smtClean="0">
                <a:solidFill>
                  <a:schemeClr val="tx2"/>
                </a:solidFill>
                <a:latin typeface="Arial Unicode MS"/>
                <a:ea typeface="Arial Unicode MS"/>
                <a:cs typeface="Arial Unicode MS"/>
              </a:rPr>
              <a:t> </a:t>
            </a:r>
            <a:r>
              <a:rPr lang="en-US" sz="4000" b="1" i="1" u="none" dirty="0" smtClean="0">
                <a:solidFill>
                  <a:schemeClr val="tx2"/>
                </a:solidFill>
                <a:latin typeface="Arial Unicode MS"/>
                <a:ea typeface="Arial Unicode MS"/>
                <a:cs typeface="Arial Unicode MS"/>
              </a:rPr>
              <a:t>2014</a:t>
            </a:r>
            <a:endParaRPr lang="en-US" sz="4000" b="1" i="1" u="none" dirty="0">
              <a:solidFill>
                <a:schemeClr val="tx2"/>
              </a:solidFill>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524000" y="133350"/>
            <a:ext cx="6591300" cy="523875"/>
          </a:xfrm>
          <a:prstGeom prst="rect">
            <a:avLst/>
          </a:prstGeom>
          <a:noFill/>
        </p:spPr>
        <p:txBody>
          <a:bodyPr>
            <a:spAutoFit/>
          </a:bodyPr>
          <a:lstStyle/>
          <a:p>
            <a:pPr algn="ctr">
              <a:defRPr/>
            </a:pPr>
            <a:r>
              <a:rPr lang="es-AR" sz="2800" b="1" u="none" dirty="0">
                <a:latin typeface="+mn-lt"/>
                <a:ea typeface="ＭＳ Ｐゴシック" pitchFamily="34" charset="-128"/>
                <a:cs typeface="+mn-cs"/>
              </a:rPr>
              <a:t>SEGUIMIENTO DE DIVISAS</a:t>
            </a:r>
            <a:endParaRPr lang="es-ES" sz="2800" b="1" u="none" dirty="0">
              <a:latin typeface="+mn-lt"/>
              <a:ea typeface="ＭＳ Ｐゴシック" pitchFamily="34" charset="-128"/>
              <a:cs typeface="+mn-cs"/>
            </a:endParaRPr>
          </a:p>
        </p:txBody>
      </p:sp>
      <p:sp>
        <p:nvSpPr>
          <p:cNvPr id="20" name="19 Rectángulo"/>
          <p:cNvSpPr/>
          <p:nvPr/>
        </p:nvSpPr>
        <p:spPr>
          <a:xfrm>
            <a:off x="152400" y="1468438"/>
            <a:ext cx="8763000" cy="4710112"/>
          </a:xfrm>
          <a:prstGeom prst="rect">
            <a:avLst/>
          </a:prstGeom>
        </p:spPr>
        <p:txBody>
          <a:bodyPr>
            <a:spAutoFit/>
          </a:bodyPr>
          <a:lstStyle/>
          <a:p>
            <a:pPr>
              <a:defRPr/>
            </a:pPr>
            <a:r>
              <a:rPr lang="es-AR" sz="2000" u="none" dirty="0">
                <a:solidFill>
                  <a:schemeClr val="tx2"/>
                </a:solidFill>
                <a:latin typeface="+mn-lt"/>
                <a:ea typeface="ＭＳ Ｐゴシック" pitchFamily="34" charset="-128"/>
                <a:cs typeface="+mn-cs"/>
              </a:rPr>
              <a:t>LAS ENTIDADES A CARGO DEL SEGUIMIENTO PODRÁN DAR CUMPLIDO SIN AUTORIZACIÓN DEL BCRA (Com. A 5233);</a:t>
            </a:r>
          </a:p>
          <a:p>
            <a:pPr>
              <a:defRPr/>
            </a:pPr>
            <a:endParaRPr lang="es-AR" sz="2000" dirty="0">
              <a:solidFill>
                <a:schemeClr val="tx2"/>
              </a:solidFill>
              <a:latin typeface="+mn-lt"/>
              <a:ea typeface="ＭＳ Ｐゴシック" pitchFamily="34" charset="-128"/>
              <a:cs typeface="+mn-cs"/>
            </a:endParaRPr>
          </a:p>
          <a:p>
            <a:pPr lvl="1">
              <a:buFont typeface="Wingdings" pitchFamily="2" charset="2"/>
              <a:buChar char="ü"/>
              <a:defRPr/>
            </a:pPr>
            <a:r>
              <a:rPr lang="es-AR" sz="2000" b="1" u="none" dirty="0">
                <a:solidFill>
                  <a:schemeClr val="tx2"/>
                </a:solidFill>
                <a:latin typeface="+mn-lt"/>
                <a:ea typeface="ＭＳ Ｐゴシック" pitchFamily="34" charset="-128"/>
                <a:cs typeface="+mn-cs"/>
              </a:rPr>
              <a:t> FALTANTES, MERMAS Y DEFICIENCIAS,</a:t>
            </a:r>
            <a:r>
              <a:rPr lang="es-AR" sz="2000" u="none" dirty="0">
                <a:solidFill>
                  <a:schemeClr val="tx2"/>
                </a:solidFill>
                <a:latin typeface="+mn-lt"/>
                <a:ea typeface="ＭＳ Ｐゴシック" pitchFamily="34" charset="-128"/>
                <a:cs typeface="+mn-cs"/>
              </a:rPr>
              <a:t> </a:t>
            </a:r>
          </a:p>
          <a:p>
            <a:pPr lvl="1">
              <a:defRPr/>
            </a:pPr>
            <a:endParaRPr lang="es-AR" sz="2000" u="none" dirty="0">
              <a:solidFill>
                <a:schemeClr val="tx2"/>
              </a:solidFill>
              <a:latin typeface="+mn-lt"/>
              <a:ea typeface="ＭＳ Ｐゴシック" pitchFamily="34" charset="-128"/>
              <a:cs typeface="+mn-cs"/>
            </a:endParaRPr>
          </a:p>
          <a:p>
            <a:pPr lvl="1">
              <a:buFont typeface="Wingdings" pitchFamily="2" charset="2"/>
              <a:buChar char="ü"/>
              <a:defRPr/>
            </a:pPr>
            <a:r>
              <a:rPr lang="es-ES" sz="2000" b="1" u="none" dirty="0">
                <a:solidFill>
                  <a:schemeClr val="tx2"/>
                </a:solidFill>
                <a:latin typeface="+mn-lt"/>
                <a:ea typeface="ＭＳ Ｐゴシック" pitchFamily="34" charset="-128"/>
                <a:cs typeface="+mn-cs"/>
              </a:rPr>
              <a:t> MERCADERÍA SINIESTRADA ,</a:t>
            </a:r>
          </a:p>
          <a:p>
            <a:pPr lvl="1">
              <a:defRPr/>
            </a:pPr>
            <a:endParaRPr lang="es-ES" sz="2000" b="1" u="none" dirty="0">
              <a:solidFill>
                <a:schemeClr val="tx2"/>
              </a:solidFill>
              <a:latin typeface="+mn-lt"/>
              <a:ea typeface="ＭＳ Ｐゴシック" pitchFamily="34" charset="-128"/>
              <a:cs typeface="+mn-cs"/>
            </a:endParaRPr>
          </a:p>
          <a:p>
            <a:pPr lvl="1">
              <a:buFont typeface="Wingdings" pitchFamily="2" charset="2"/>
              <a:buChar char="ü"/>
              <a:defRPr/>
            </a:pPr>
            <a:r>
              <a:rPr lang="es-AR" sz="2000" b="1" u="none" dirty="0">
                <a:solidFill>
                  <a:schemeClr val="tx2"/>
                </a:solidFill>
                <a:latin typeface="+mn-lt"/>
                <a:ea typeface="ＭＳ Ｐゴシック" pitchFamily="34" charset="-128"/>
                <a:cs typeface="+mn-cs"/>
              </a:rPr>
              <a:t> DESCUENTOS Y GASTOS DE SERVCIOS </a:t>
            </a:r>
            <a:r>
              <a:rPr lang="es-AR" sz="2000" u="none" dirty="0">
                <a:solidFill>
                  <a:schemeClr val="tx2"/>
                </a:solidFill>
                <a:latin typeface="+mn-lt"/>
                <a:ea typeface="ＭＳ Ｐゴシック" pitchFamily="34" charset="-128"/>
                <a:cs typeface="+mn-cs"/>
              </a:rPr>
              <a:t>pagaderos a no residentes en el exterior, en la medida que consten en la documentación del permiso de embarque,</a:t>
            </a:r>
          </a:p>
          <a:p>
            <a:pPr lvl="1">
              <a:defRPr/>
            </a:pPr>
            <a:endParaRPr lang="es-AR" sz="2000" u="none" dirty="0">
              <a:solidFill>
                <a:schemeClr val="tx2"/>
              </a:solidFill>
              <a:latin typeface="+mn-lt"/>
              <a:ea typeface="ＭＳ Ｐゴシック" pitchFamily="34" charset="-128"/>
              <a:cs typeface="+mn-cs"/>
            </a:endParaRPr>
          </a:p>
          <a:p>
            <a:pPr lvl="1">
              <a:buFont typeface="Wingdings" pitchFamily="2" charset="2"/>
              <a:buChar char="ü"/>
              <a:defRPr/>
            </a:pPr>
            <a:r>
              <a:rPr lang="es-AR" sz="2000" u="none" dirty="0">
                <a:solidFill>
                  <a:schemeClr val="tx2"/>
                </a:solidFill>
                <a:latin typeface="+mn-lt"/>
                <a:ea typeface="ＭＳ Ｐゴシック" pitchFamily="34" charset="-128"/>
                <a:cs typeface="+mn-cs"/>
              </a:rPr>
              <a:t> </a:t>
            </a:r>
            <a:r>
              <a:rPr lang="es-AR" sz="2000" b="1" u="none" dirty="0">
                <a:solidFill>
                  <a:schemeClr val="tx2"/>
                </a:solidFill>
                <a:latin typeface="+mn-lt"/>
                <a:ea typeface="ＭＳ Ｐゴシック" pitchFamily="34" charset="-128"/>
                <a:cs typeface="+mn-cs"/>
              </a:rPr>
              <a:t>GASTOS NO INCORPORADOS EN EL PERMISO DE EMBARQUE </a:t>
            </a:r>
            <a:r>
              <a:rPr lang="es-AR" sz="2000" u="none" dirty="0">
                <a:solidFill>
                  <a:schemeClr val="tx2"/>
                </a:solidFill>
                <a:latin typeface="+mn-lt"/>
                <a:ea typeface="ＭＳ Ｐゴシック" pitchFamily="34" charset="-128"/>
                <a:cs typeface="+mn-cs"/>
              </a:rPr>
              <a:t>que estén relacionados con la colocación de los bienes en el Exterior.</a:t>
            </a:r>
          </a:p>
          <a:p>
            <a:pPr>
              <a:defRPr/>
            </a:pPr>
            <a:endParaRPr lang="es-ES" sz="2000" u="none" dirty="0">
              <a:solidFill>
                <a:schemeClr val="tx2"/>
              </a:solidFill>
              <a:latin typeface="+mn-lt"/>
              <a:ea typeface="ＭＳ Ｐゴシック" pitchFamily="34" charset="-128"/>
              <a:cs typeface="+mn-cs"/>
            </a:endParaRPr>
          </a:p>
          <a:p>
            <a:pPr>
              <a:buFont typeface="Wingdings" pitchFamily="2" charset="2"/>
              <a:buChar char="ü"/>
              <a:defRPr/>
            </a:pPr>
            <a:endParaRPr lang="es-AR" sz="2000"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050" y="2590800"/>
            <a:ext cx="8839200" cy="4338638"/>
          </a:xfrm>
          <a:prstGeom prst="rect">
            <a:avLst/>
          </a:prstGeom>
        </p:spPr>
        <p:txBody>
          <a:bodyPr>
            <a:spAutoFit/>
          </a:bodyPr>
          <a:lstStyle/>
          <a:p>
            <a:pPr marL="1066800" lvl="2" indent="-609600" algn="just">
              <a:buClr>
                <a:schemeClr val="tx2">
                  <a:lumMod val="75000"/>
                </a:schemeClr>
              </a:buClr>
              <a:buSzPct val="141000"/>
              <a:buFont typeface="Wingdings" pitchFamily="2" charset="2"/>
              <a:buChar char="ü"/>
              <a:defRPr/>
            </a:pPr>
            <a:r>
              <a:rPr lang="en-GB" sz="2000" u="none" dirty="0">
                <a:solidFill>
                  <a:schemeClr val="tx2"/>
                </a:solidFill>
                <a:latin typeface="+mn-lt"/>
                <a:ea typeface="ＭＳ Ｐゴシック" pitchFamily="34" charset="-128"/>
                <a:cs typeface="+mn-cs"/>
              </a:rPr>
              <a:t>Que el acreedor este comprendido dentro del listado de </a:t>
            </a:r>
            <a:r>
              <a:rPr lang="en-GB" sz="2000" u="none" dirty="0" err="1">
                <a:solidFill>
                  <a:schemeClr val="tx2"/>
                </a:solidFill>
                <a:latin typeface="+mn-lt"/>
                <a:ea typeface="ＭＳ Ｐゴシック" pitchFamily="34" charset="-128"/>
                <a:cs typeface="+mn-cs"/>
              </a:rPr>
              <a:t>acreedores</a:t>
            </a:r>
            <a:r>
              <a:rPr lang="en-GB" sz="2000" u="none" dirty="0">
                <a:solidFill>
                  <a:schemeClr val="tx2"/>
                </a:solidFill>
                <a:latin typeface="+mn-lt"/>
                <a:ea typeface="ＭＳ Ｐゴシック" pitchFamily="34" charset="-128"/>
                <a:cs typeface="+mn-cs"/>
              </a:rPr>
              <a:t> 	(prefinanciaciones).</a:t>
            </a:r>
          </a:p>
          <a:p>
            <a:pPr marL="1066800" lvl="1" indent="-609600" algn="just">
              <a:buClr>
                <a:schemeClr val="tx2">
                  <a:lumMod val="75000"/>
                </a:schemeClr>
              </a:buClr>
              <a:buSzPct val="141000"/>
              <a:buFont typeface="Wingdings" pitchFamily="2" charset="2"/>
              <a:buChar char="ü"/>
              <a:defRPr/>
            </a:pPr>
            <a:endParaRPr lang="es-AR" sz="2000" u="none" dirty="0">
              <a:solidFill>
                <a:schemeClr val="tx2"/>
              </a:solidFill>
              <a:latin typeface="+mn-lt"/>
              <a:ea typeface="ＭＳ Ｐゴシック" pitchFamily="34" charset="-128"/>
              <a:cs typeface="+mn-cs"/>
            </a:endParaRPr>
          </a:p>
          <a:p>
            <a:pPr marL="1066800" lvl="1" indent="-609600" algn="just">
              <a:buClr>
                <a:schemeClr val="tx2">
                  <a:lumMod val="75000"/>
                </a:schemeClr>
              </a:buClr>
              <a:buSzPct val="141000"/>
              <a:buFont typeface="Wingdings" pitchFamily="2" charset="2"/>
              <a:buChar char="ü"/>
              <a:defRPr/>
            </a:pPr>
            <a:r>
              <a:rPr lang="es-AR" sz="2000" u="none" dirty="0">
                <a:solidFill>
                  <a:schemeClr val="tx2"/>
                </a:solidFill>
                <a:latin typeface="+mn-lt"/>
                <a:ea typeface="ＭＳ Ｐゴシック" pitchFamily="34" charset="-128"/>
                <a:cs typeface="+mn-cs"/>
              </a:rPr>
              <a:t>Que se cuente con documentación que avale la operación.</a:t>
            </a:r>
          </a:p>
          <a:p>
            <a:pPr marL="1066800" lvl="1" indent="-609600" algn="just">
              <a:buClr>
                <a:schemeClr val="tx2">
                  <a:lumMod val="75000"/>
                </a:schemeClr>
              </a:buClr>
              <a:buSzPct val="141000"/>
              <a:buFont typeface="Wingdings" pitchFamily="2" charset="2"/>
              <a:buChar char="ü"/>
              <a:defRPr/>
            </a:pPr>
            <a:endParaRPr lang="es-AR" sz="2000" u="none" dirty="0">
              <a:solidFill>
                <a:schemeClr val="tx2"/>
              </a:solidFill>
              <a:latin typeface="+mn-lt"/>
              <a:ea typeface="ＭＳ Ｐゴシック" pitchFamily="34" charset="-128"/>
              <a:cs typeface="+mn-cs"/>
            </a:endParaRPr>
          </a:p>
          <a:p>
            <a:pPr marL="1066800" lvl="1" indent="-609600" algn="just">
              <a:buClr>
                <a:schemeClr val="tx2">
                  <a:lumMod val="75000"/>
                </a:schemeClr>
              </a:buClr>
              <a:buSzPct val="141000"/>
              <a:buFont typeface="Wingdings" pitchFamily="2" charset="2"/>
              <a:buChar char="ü"/>
              <a:defRPr/>
            </a:pPr>
            <a:r>
              <a:rPr lang="es-AR" sz="2000" u="none" dirty="0">
                <a:solidFill>
                  <a:schemeClr val="tx2"/>
                </a:solidFill>
                <a:latin typeface="+mn-lt"/>
                <a:ea typeface="ＭＳ Ｐゴシック" pitchFamily="34" charset="-128"/>
                <a:cs typeface="+mn-cs"/>
              </a:rPr>
              <a:t>Que no existan demoras en la materialización de embarques.</a:t>
            </a:r>
          </a:p>
          <a:p>
            <a:pPr marL="1066800" lvl="1" indent="-609600" algn="just">
              <a:buClr>
                <a:schemeClr val="tx2">
                  <a:lumMod val="75000"/>
                </a:schemeClr>
              </a:buClr>
              <a:buSzPct val="141000"/>
              <a:buFont typeface="Wingdings" pitchFamily="2" charset="2"/>
              <a:buChar char="ü"/>
              <a:defRPr/>
            </a:pPr>
            <a:endParaRPr lang="es-AR" sz="2000" u="none" dirty="0">
              <a:solidFill>
                <a:schemeClr val="tx2"/>
              </a:solidFill>
              <a:latin typeface="+mn-lt"/>
              <a:ea typeface="ＭＳ Ｐゴシック" pitchFamily="34" charset="-128"/>
              <a:cs typeface="+mn-cs"/>
            </a:endParaRPr>
          </a:p>
          <a:p>
            <a:pPr marL="1066800" lvl="1" indent="-609600" algn="just">
              <a:buClr>
                <a:schemeClr val="tx2">
                  <a:lumMod val="75000"/>
                </a:schemeClr>
              </a:buClr>
              <a:buSzPct val="141000"/>
              <a:buFont typeface="Wingdings" pitchFamily="2" charset="2"/>
              <a:buChar char="ü"/>
              <a:defRPr/>
            </a:pPr>
            <a:r>
              <a:rPr lang="es-AR" sz="2000" u="none" dirty="0">
                <a:solidFill>
                  <a:schemeClr val="tx2"/>
                </a:solidFill>
                <a:latin typeface="+mn-lt"/>
                <a:ea typeface="ＭＳ Ｐゴシック" pitchFamily="34" charset="-128"/>
                <a:cs typeface="+mn-cs"/>
              </a:rPr>
              <a:t>Que no existan deudas pendientes anteriores al 8/9/05. (</a:t>
            </a:r>
            <a:r>
              <a:rPr lang="es-ES_tradnl" sz="2000" u="none" dirty="0">
                <a:solidFill>
                  <a:schemeClr val="tx2"/>
                </a:solidFill>
                <a:latin typeface="+mn-lt"/>
                <a:ea typeface="ＭＳ Ｐゴシック" pitchFamily="34" charset="-128"/>
                <a:cs typeface="+mn-cs"/>
              </a:rPr>
              <a:t>Com. A 4672/4684)</a:t>
            </a:r>
            <a:endParaRPr lang="es-AR" sz="2000" u="none" dirty="0">
              <a:solidFill>
                <a:schemeClr val="tx2"/>
              </a:solidFill>
              <a:latin typeface="+mn-lt"/>
              <a:ea typeface="ＭＳ Ｐゴシック" pitchFamily="34" charset="-128"/>
              <a:cs typeface="+mn-cs"/>
            </a:endParaRPr>
          </a:p>
          <a:p>
            <a:pPr marL="1066800" lvl="1" indent="-609600" algn="just">
              <a:buClr>
                <a:schemeClr val="tx2">
                  <a:lumMod val="75000"/>
                </a:schemeClr>
              </a:buClr>
              <a:buSzPct val="141000"/>
              <a:buFont typeface="Wingdings" pitchFamily="2" charset="2"/>
              <a:buChar char="ü"/>
              <a:defRPr/>
            </a:pPr>
            <a:endParaRPr lang="es-AR" sz="2000" u="none" dirty="0">
              <a:solidFill>
                <a:schemeClr val="tx2"/>
              </a:solidFill>
              <a:latin typeface="+mn-lt"/>
              <a:ea typeface="ＭＳ Ｐゴシック" pitchFamily="34" charset="-128"/>
              <a:cs typeface="+mn-cs"/>
            </a:endParaRPr>
          </a:p>
          <a:p>
            <a:pPr marL="1066800" lvl="1" indent="-609600" algn="just">
              <a:buClr>
                <a:schemeClr val="tx2">
                  <a:lumMod val="75000"/>
                </a:schemeClr>
              </a:buClr>
              <a:buSzPct val="141000"/>
              <a:buFont typeface="Wingdings" pitchFamily="2" charset="2"/>
              <a:buChar char="ü"/>
              <a:defRPr/>
            </a:pPr>
            <a:r>
              <a:rPr lang="es-AR" sz="2000" u="none" dirty="0">
                <a:solidFill>
                  <a:schemeClr val="tx2"/>
                </a:solidFill>
                <a:latin typeface="+mn-lt"/>
                <a:ea typeface="ＭＳ Ｐゴシック" pitchFamily="34" charset="-128"/>
                <a:cs typeface="+mn-cs"/>
              </a:rPr>
              <a:t>Para los ingresos por prefinanciación no haber cancelado anticipos o prefinanciaciones sin aplicar embarques en los 60 ds corridos anteriores.</a:t>
            </a:r>
          </a:p>
          <a:p>
            <a:pPr marL="1033463" lvl="1" indent="-576263">
              <a:lnSpc>
                <a:spcPct val="80000"/>
              </a:lnSpc>
              <a:buClr>
                <a:schemeClr val="tx2">
                  <a:lumMod val="75000"/>
                </a:schemeClr>
              </a:buClr>
              <a:buSzPct val="141000"/>
              <a:buFont typeface="Wingdings" pitchFamily="2" charset="2"/>
              <a:buChar char="ü"/>
              <a:tabLst>
                <a:tab pos="1146175" algn="l"/>
                <a:tab pos="2060575" algn="l"/>
                <a:tab pos="2974975" algn="l"/>
                <a:tab pos="3889375" algn="l"/>
                <a:tab pos="4803775" algn="l"/>
                <a:tab pos="5718175" algn="l"/>
                <a:tab pos="6632575" algn="l"/>
                <a:tab pos="7546975" algn="l"/>
                <a:tab pos="8461375" algn="l"/>
                <a:tab pos="9375775" algn="l"/>
                <a:tab pos="10290175" algn="l"/>
              </a:tabLst>
              <a:defRPr/>
            </a:pPr>
            <a:endParaRPr lang="en-GB" sz="2000" u="none" dirty="0">
              <a:solidFill>
                <a:schemeClr val="tx2"/>
              </a:solidFill>
              <a:latin typeface="+mn-lt"/>
              <a:ea typeface="ＭＳ Ｐゴシック" pitchFamily="34" charset="-128"/>
              <a:cs typeface="+mn-cs"/>
            </a:endParaRPr>
          </a:p>
          <a:p>
            <a:pPr marL="1524000" lvl="2" indent="-609600" algn="just">
              <a:buClr>
                <a:schemeClr val="accent1">
                  <a:lumMod val="75000"/>
                </a:schemeClr>
              </a:buClr>
              <a:buSzPct val="141000"/>
              <a:defRPr/>
            </a:pPr>
            <a:endParaRPr lang="es-AR" sz="2000" dirty="0">
              <a:solidFill>
                <a:schemeClr val="tx2"/>
              </a:solidFill>
              <a:latin typeface="+mn-lt"/>
              <a:ea typeface="ＭＳ Ｐゴシック" pitchFamily="34" charset="-128"/>
              <a:cs typeface="+mn-cs"/>
            </a:endParaRPr>
          </a:p>
        </p:txBody>
      </p:sp>
      <p:sp>
        <p:nvSpPr>
          <p:cNvPr id="30722" name="7 CuadroTexto"/>
          <p:cNvSpPr txBox="1">
            <a:spLocks noChangeArrowheads="1"/>
          </p:cNvSpPr>
          <p:nvPr/>
        </p:nvSpPr>
        <p:spPr bwMode="auto">
          <a:xfrm>
            <a:off x="368300" y="1868488"/>
            <a:ext cx="1495425" cy="400050"/>
          </a:xfrm>
          <a:prstGeom prst="rect">
            <a:avLst/>
          </a:prstGeom>
          <a:noFill/>
          <a:ln w="9525">
            <a:noFill/>
            <a:miter lim="800000"/>
            <a:headEnd/>
            <a:tailEnd/>
          </a:ln>
        </p:spPr>
        <p:txBody>
          <a:bodyPr wrap="none">
            <a:spAutoFit/>
          </a:bodyPr>
          <a:lstStyle/>
          <a:p>
            <a:r>
              <a:rPr lang="es-AR" sz="2000" b="1">
                <a:solidFill>
                  <a:schemeClr val="tx2"/>
                </a:solidFill>
                <a:latin typeface="Arial Rounded MT Bold"/>
              </a:rPr>
              <a:t>Requisitos</a:t>
            </a:r>
            <a:endParaRPr lang="en-US" sz="2000" b="1">
              <a:solidFill>
                <a:schemeClr val="tx2"/>
              </a:solidFill>
              <a:latin typeface="Arial Rounded MT Bold"/>
            </a:endParaRPr>
          </a:p>
        </p:txBody>
      </p:sp>
      <p:sp>
        <p:nvSpPr>
          <p:cNvPr id="9" name="2 Marcador de contenido"/>
          <p:cNvSpPr txBox="1">
            <a:spLocks/>
          </p:cNvSpPr>
          <p:nvPr/>
        </p:nvSpPr>
        <p:spPr>
          <a:xfrm>
            <a:off x="876300" y="855663"/>
            <a:ext cx="7467600" cy="936625"/>
          </a:xfrm>
          <a:prstGeom prst="rect">
            <a:avLst/>
          </a:prstGeom>
        </p:spPr>
        <p:txBody>
          <a:bodyPr/>
          <a:lstStyle/>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ANTICIPOS Y PREFINANCIACIONES</a:t>
            </a:r>
          </a:p>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Com. A 4443  / Com. A 5225 / Com. A 5492</a:t>
            </a:r>
          </a:p>
          <a:p>
            <a:pPr marL="342900" indent="-342900" algn="ctr" eaLnBrk="0" hangingPunct="0">
              <a:spcBef>
                <a:spcPct val="20000"/>
              </a:spcBef>
              <a:buFont typeface="Arial" charset="0"/>
              <a:buNone/>
              <a:defRPr/>
            </a:pPr>
            <a:endParaRPr lang="en-GB" sz="2800" b="1" u="none" dirty="0">
              <a:solidFill>
                <a:schemeClr val="tx2"/>
              </a:solidFill>
              <a:latin typeface="+mn-lt"/>
              <a:ea typeface="ＭＳ Ｐゴシック" pitchFamily="34" charset="-128"/>
              <a:cs typeface="ＭＳ Ｐゴシック" charset="-128"/>
            </a:endParaRPr>
          </a:p>
          <a:p>
            <a:pPr marL="342900" indent="-342900" algn="ctr" eaLnBrk="0" hangingPunct="0">
              <a:spcBef>
                <a:spcPct val="20000"/>
              </a:spcBef>
              <a:buFont typeface="Arial" charset="0"/>
              <a:buNone/>
              <a:defRPr/>
            </a:pPr>
            <a:endParaRPr lang="es-ES" sz="2800" u="none" dirty="0">
              <a:solidFill>
                <a:schemeClr val="tx2"/>
              </a:solidFill>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7650" y="2143125"/>
            <a:ext cx="8648700" cy="4338638"/>
          </a:xfrm>
          <a:prstGeom prst="rect">
            <a:avLst/>
          </a:prstGeom>
        </p:spPr>
        <p:txBody>
          <a:bodyPr>
            <a:spAutoFit/>
          </a:bodyPr>
          <a:lstStyle/>
          <a:p>
            <a:pPr marL="1033463" lvl="1" indent="-576263">
              <a:lnSpc>
                <a:spcPct val="80000"/>
              </a:lnSpc>
              <a:buClr>
                <a:schemeClr val="tx2">
                  <a:lumMod val="75000"/>
                </a:schemeClr>
              </a:buClr>
              <a:buSzPct val="141000"/>
              <a:tabLst>
                <a:tab pos="1146175" algn="l"/>
                <a:tab pos="2060575" algn="l"/>
                <a:tab pos="2974975" algn="l"/>
                <a:tab pos="3889375" algn="l"/>
                <a:tab pos="4803775" algn="l"/>
                <a:tab pos="5718175" algn="l"/>
                <a:tab pos="6632575" algn="l"/>
                <a:tab pos="7546975" algn="l"/>
                <a:tab pos="8461375" algn="l"/>
                <a:tab pos="9375775" algn="l"/>
                <a:tab pos="10290175" algn="l"/>
              </a:tabLst>
              <a:defRPr/>
            </a:pPr>
            <a:endParaRPr lang="es-ES" sz="2000" u="none" dirty="0">
              <a:solidFill>
                <a:schemeClr val="tx2"/>
              </a:solidFill>
              <a:latin typeface="+mn-lt"/>
              <a:ea typeface="Arial Unicode MS" pitchFamily="34" charset="-128"/>
              <a:cs typeface="Arial Unicode MS" pitchFamily="34" charset="-128"/>
            </a:endParaRPr>
          </a:p>
          <a:p>
            <a:pPr marL="1033463" lvl="1" indent="-576263">
              <a:lnSpc>
                <a:spcPct val="80000"/>
              </a:lnSpc>
              <a:buClr>
                <a:schemeClr val="tx2">
                  <a:lumMod val="75000"/>
                </a:schemeClr>
              </a:buClr>
              <a:buSzPct val="141000"/>
              <a:buFont typeface="Wingdings" pitchFamily="2" charset="2"/>
              <a:buChar char="ü"/>
              <a:tabLst>
                <a:tab pos="1146175" algn="l"/>
                <a:tab pos="2060575" algn="l"/>
                <a:tab pos="2974975" algn="l"/>
                <a:tab pos="3889375" algn="l"/>
                <a:tab pos="4803775" algn="l"/>
                <a:tab pos="5718175" algn="l"/>
                <a:tab pos="6632575" algn="l"/>
                <a:tab pos="7546975" algn="l"/>
                <a:tab pos="8461375" algn="l"/>
                <a:tab pos="9375775" algn="l"/>
                <a:tab pos="10290175" algn="l"/>
              </a:tabLst>
              <a:defRPr/>
            </a:pPr>
            <a:r>
              <a:rPr lang="es-ES" sz="2000" u="none" dirty="0">
                <a:solidFill>
                  <a:schemeClr val="tx2"/>
                </a:solidFill>
                <a:latin typeface="+mn-lt"/>
                <a:ea typeface="Arial Unicode MS" pitchFamily="34" charset="-128"/>
                <a:cs typeface="Arial Unicode MS" pitchFamily="34" charset="-128"/>
              </a:rPr>
              <a:t>Contrato, orden de compra o pedido de suministros de compradores del exterior (según usos y costumbres de la actividad), o si optara por récord, del total adeudado por anticipos y Prefinanciaciones no debe superar el 50% de las exportaciones en los 12 meses calendarios  previos, o el promedio anual de los últimos 36 meses si este fuera mayor (Com. A 5492).</a:t>
            </a:r>
          </a:p>
          <a:p>
            <a:pPr marL="1033463" lvl="1" indent="-576263">
              <a:lnSpc>
                <a:spcPct val="80000"/>
              </a:lnSpc>
              <a:buClr>
                <a:schemeClr val="tx2">
                  <a:lumMod val="75000"/>
                </a:schemeClr>
              </a:buClr>
              <a:buSzPct val="141000"/>
              <a:tabLst>
                <a:tab pos="1146175" algn="l"/>
                <a:tab pos="2060575" algn="l"/>
                <a:tab pos="2974975" algn="l"/>
                <a:tab pos="3889375" algn="l"/>
                <a:tab pos="4803775" algn="l"/>
                <a:tab pos="5718175" algn="l"/>
                <a:tab pos="6632575" algn="l"/>
                <a:tab pos="7546975" algn="l"/>
                <a:tab pos="8461375" algn="l"/>
                <a:tab pos="9375775" algn="l"/>
                <a:tab pos="10290175" algn="l"/>
              </a:tabLst>
              <a:defRPr/>
            </a:pPr>
            <a:endParaRPr lang="es-ES" sz="2000" u="none" dirty="0">
              <a:solidFill>
                <a:schemeClr val="tx2"/>
              </a:solidFill>
              <a:latin typeface="+mn-lt"/>
              <a:ea typeface="Arial Unicode MS" pitchFamily="34" charset="-128"/>
              <a:cs typeface="Arial Unicode MS" pitchFamily="34" charset="-128"/>
            </a:endParaRPr>
          </a:p>
          <a:p>
            <a:pPr marL="1033463" lvl="1" indent="-576263">
              <a:lnSpc>
                <a:spcPct val="80000"/>
              </a:lnSpc>
              <a:buClr>
                <a:schemeClr val="tx2">
                  <a:lumMod val="75000"/>
                </a:schemeClr>
              </a:buClr>
              <a:buSzPct val="141000"/>
              <a:tabLst>
                <a:tab pos="1146175" algn="l"/>
                <a:tab pos="2060575" algn="l"/>
                <a:tab pos="2974975" algn="l"/>
                <a:tab pos="3889375" algn="l"/>
                <a:tab pos="4803775" algn="l"/>
                <a:tab pos="5718175" algn="l"/>
                <a:tab pos="6632575" algn="l"/>
                <a:tab pos="7546975" algn="l"/>
                <a:tab pos="8461375" algn="l"/>
                <a:tab pos="9375775" algn="l"/>
                <a:tab pos="10290175" algn="l"/>
              </a:tabLst>
              <a:defRPr/>
            </a:pPr>
            <a:r>
              <a:rPr lang="es-MX" sz="2000" u="none" dirty="0">
                <a:solidFill>
                  <a:schemeClr val="tx2"/>
                </a:solidFill>
                <a:latin typeface="+mn-lt"/>
                <a:ea typeface="Arial Unicode MS" pitchFamily="34" charset="-128"/>
                <a:cs typeface="Arial Unicode MS" pitchFamily="34" charset="-128"/>
              </a:rPr>
              <a:t>	Total </a:t>
            </a:r>
            <a:r>
              <a:rPr lang="es-MX" sz="2000" u="none" dirty="0" err="1">
                <a:solidFill>
                  <a:schemeClr val="tx2"/>
                </a:solidFill>
                <a:latin typeface="+mn-lt"/>
                <a:ea typeface="Arial Unicode MS" pitchFamily="34" charset="-128"/>
                <a:cs typeface="Arial Unicode MS" pitchFamily="34" charset="-128"/>
              </a:rPr>
              <a:t>Adeduado</a:t>
            </a:r>
            <a:r>
              <a:rPr lang="es-MX" sz="2000" u="none" dirty="0">
                <a:solidFill>
                  <a:schemeClr val="tx2"/>
                </a:solidFill>
                <a:latin typeface="+mn-lt"/>
                <a:ea typeface="Arial Unicode MS" pitchFamily="34" charset="-128"/>
                <a:cs typeface="Arial Unicode MS" pitchFamily="34" charset="-128"/>
              </a:rPr>
              <a:t>;</a:t>
            </a:r>
            <a:r>
              <a:rPr lang="es-AR" sz="2000" u="none" dirty="0">
                <a:solidFill>
                  <a:schemeClr val="tx2"/>
                </a:solidFill>
                <a:latin typeface="+mn-lt"/>
                <a:ea typeface="ＭＳ Ｐゴシック" pitchFamily="34" charset="-128"/>
                <a:cs typeface="+mn-cs"/>
              </a:rPr>
              <a:t> saldos pendientes de cancelación que registran los bancos designados para el seguimiento de anticipos y prefinanciaciones, y cualquier deuda por estos conceptos que por cualquier circunstancia aún no tenga un banco designado.</a:t>
            </a:r>
            <a:br>
              <a:rPr lang="es-AR" sz="2000" u="none" dirty="0">
                <a:solidFill>
                  <a:schemeClr val="tx2"/>
                </a:solidFill>
                <a:latin typeface="+mn-lt"/>
                <a:ea typeface="ＭＳ Ｐゴシック" pitchFamily="34" charset="-128"/>
                <a:cs typeface="+mn-cs"/>
              </a:rPr>
            </a:br>
            <a:endParaRPr lang="es-MX" sz="2000" u="none" dirty="0">
              <a:solidFill>
                <a:schemeClr val="tx2"/>
              </a:solidFill>
              <a:latin typeface="+mn-lt"/>
              <a:ea typeface="Arial Unicode MS" pitchFamily="34" charset="-128"/>
              <a:cs typeface="Arial Unicode MS" pitchFamily="34" charset="-128"/>
            </a:endParaRPr>
          </a:p>
          <a:p>
            <a:pPr marL="1033463" lvl="1" indent="-576263">
              <a:lnSpc>
                <a:spcPct val="80000"/>
              </a:lnSpc>
              <a:buClr>
                <a:schemeClr val="tx2">
                  <a:lumMod val="75000"/>
                </a:schemeClr>
              </a:buClr>
              <a:buSzPct val="141000"/>
              <a:tabLst>
                <a:tab pos="1146175" algn="l"/>
                <a:tab pos="2060575" algn="l"/>
                <a:tab pos="2974975" algn="l"/>
                <a:tab pos="3889375" algn="l"/>
                <a:tab pos="4803775" algn="l"/>
                <a:tab pos="5718175" algn="l"/>
                <a:tab pos="6632575" algn="l"/>
                <a:tab pos="7546975" algn="l"/>
                <a:tab pos="8461375" algn="l"/>
                <a:tab pos="9375775" algn="l"/>
                <a:tab pos="10290175" algn="l"/>
              </a:tabLst>
              <a:defRPr/>
            </a:pPr>
            <a:endParaRPr lang="es-ES" sz="2000" u="none" dirty="0">
              <a:solidFill>
                <a:schemeClr val="tx2"/>
              </a:solidFill>
              <a:latin typeface="+mn-lt"/>
              <a:ea typeface="Arial Unicode MS" pitchFamily="34" charset="-128"/>
              <a:cs typeface="Arial Unicode MS" pitchFamily="34" charset="-128"/>
            </a:endParaRPr>
          </a:p>
          <a:p>
            <a:pPr marL="1033463" lvl="1" indent="-576263">
              <a:lnSpc>
                <a:spcPct val="80000"/>
              </a:lnSpc>
              <a:buClr>
                <a:schemeClr val="tx2">
                  <a:lumMod val="75000"/>
                </a:schemeClr>
              </a:buClr>
              <a:buSzPct val="141000"/>
              <a:buFont typeface="Wingdings" pitchFamily="2" charset="2"/>
              <a:buChar char="ü"/>
              <a:tabLst>
                <a:tab pos="1146175" algn="l"/>
                <a:tab pos="2060575" algn="l"/>
                <a:tab pos="2974975" algn="l"/>
                <a:tab pos="3889375" algn="l"/>
                <a:tab pos="4803775" algn="l"/>
                <a:tab pos="5718175" algn="l"/>
                <a:tab pos="6632575" algn="l"/>
                <a:tab pos="7546975" algn="l"/>
                <a:tab pos="8461375" algn="l"/>
                <a:tab pos="9375775" algn="l"/>
                <a:tab pos="10290175" algn="l"/>
              </a:tabLst>
              <a:defRPr/>
            </a:pPr>
            <a:r>
              <a:rPr lang="es-ES" sz="2000" u="none" dirty="0">
                <a:solidFill>
                  <a:schemeClr val="tx2"/>
                </a:solidFill>
                <a:latin typeface="+mn-lt"/>
                <a:ea typeface="Arial Unicode MS" pitchFamily="34" charset="-128"/>
                <a:cs typeface="Arial Unicode MS" pitchFamily="34" charset="-128"/>
              </a:rPr>
              <a:t>Posibilidades de cambio de aplicaciones de embarques a las cancelaciones de anticipos y prefinanciaciones (punto 9 Com. A 4443).</a:t>
            </a:r>
          </a:p>
          <a:p>
            <a:pPr marL="1524000" lvl="2" indent="-609600" algn="just">
              <a:buClr>
                <a:schemeClr val="accent1">
                  <a:lumMod val="75000"/>
                </a:schemeClr>
              </a:buClr>
              <a:buSzPct val="141000"/>
              <a:defRPr/>
            </a:pPr>
            <a:endParaRPr lang="es-ES" sz="2000" dirty="0">
              <a:solidFill>
                <a:schemeClr val="tx2"/>
              </a:solidFill>
              <a:latin typeface="+mn-lt"/>
              <a:ea typeface="Arial Unicode MS" pitchFamily="34" charset="-128"/>
              <a:cs typeface="Arial Unicode MS" pitchFamily="34" charset="-128"/>
            </a:endParaRPr>
          </a:p>
        </p:txBody>
      </p:sp>
      <p:sp>
        <p:nvSpPr>
          <p:cNvPr id="31746" name="7 CuadroTexto"/>
          <p:cNvSpPr txBox="1">
            <a:spLocks noChangeArrowheads="1"/>
          </p:cNvSpPr>
          <p:nvPr/>
        </p:nvSpPr>
        <p:spPr bwMode="auto">
          <a:xfrm>
            <a:off x="400050" y="1773238"/>
            <a:ext cx="1495425" cy="400050"/>
          </a:xfrm>
          <a:prstGeom prst="rect">
            <a:avLst/>
          </a:prstGeom>
          <a:noFill/>
          <a:ln w="9525">
            <a:noFill/>
            <a:miter lim="800000"/>
            <a:headEnd/>
            <a:tailEnd/>
          </a:ln>
        </p:spPr>
        <p:txBody>
          <a:bodyPr wrap="none">
            <a:spAutoFit/>
          </a:bodyPr>
          <a:lstStyle/>
          <a:p>
            <a:r>
              <a:rPr lang="es-AR" sz="2000" b="1" u="none">
                <a:solidFill>
                  <a:schemeClr val="tx2"/>
                </a:solidFill>
                <a:latin typeface="Arial Rounded MT Bold"/>
              </a:rPr>
              <a:t>Requisitos</a:t>
            </a:r>
            <a:endParaRPr lang="en-US" sz="2000" b="1" u="none">
              <a:solidFill>
                <a:schemeClr val="tx2"/>
              </a:solidFill>
              <a:latin typeface="Arial Rounded MT Bold"/>
            </a:endParaRPr>
          </a:p>
        </p:txBody>
      </p:sp>
      <p:sp>
        <p:nvSpPr>
          <p:cNvPr id="6" name="2 Marcador de contenido"/>
          <p:cNvSpPr txBox="1">
            <a:spLocks/>
          </p:cNvSpPr>
          <p:nvPr/>
        </p:nvSpPr>
        <p:spPr>
          <a:xfrm>
            <a:off x="1562100" y="779463"/>
            <a:ext cx="6991350" cy="936625"/>
          </a:xfrm>
          <a:prstGeom prst="rect">
            <a:avLst/>
          </a:prstGeom>
        </p:spPr>
        <p:txBody>
          <a:bodyPr/>
          <a:lstStyle/>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ANTICIPOS Y PREFINANCIACIONES</a:t>
            </a:r>
          </a:p>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Com. A 4443  / Com. A 5225 / Com. A5492</a:t>
            </a:r>
          </a:p>
          <a:p>
            <a:pPr marL="342900" indent="-342900" algn="ctr" eaLnBrk="0" hangingPunct="0">
              <a:spcBef>
                <a:spcPct val="20000"/>
              </a:spcBef>
              <a:buFont typeface="Arial" charset="0"/>
              <a:buNone/>
              <a:defRPr/>
            </a:pPr>
            <a:endParaRPr lang="es-ES" sz="2800" u="none" dirty="0">
              <a:solidFill>
                <a:schemeClr val="tx2"/>
              </a:solidFill>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19150" y="703263"/>
            <a:ext cx="7334250" cy="936625"/>
          </a:xfrm>
          <a:prstGeom prst="rect">
            <a:avLst/>
          </a:prstGeom>
        </p:spPr>
        <p:txBody>
          <a:bodyPr/>
          <a:lstStyle/>
          <a:p>
            <a:pPr marL="342900" indent="-342900" algn="ctr" eaLnBrk="0" hangingPunct="0">
              <a:spcBef>
                <a:spcPct val="20000"/>
              </a:spcBef>
              <a:buFont typeface="Arial" charset="0"/>
              <a:buNone/>
              <a:defRPr/>
            </a:pPr>
            <a:r>
              <a:rPr lang="en-GB" sz="2600" b="1" u="none" dirty="0">
                <a:solidFill>
                  <a:schemeClr val="tx2"/>
                </a:solidFill>
                <a:latin typeface="+mn-lt"/>
                <a:ea typeface="ＭＳ Ｐゴシック" pitchFamily="34" charset="-128"/>
                <a:cs typeface="ＭＳ Ｐゴシック" charset="-128"/>
              </a:rPr>
              <a:t>ANTICIPOS Y PREFINANCIACIONES</a:t>
            </a:r>
          </a:p>
          <a:p>
            <a:pPr marL="342900" indent="-342900" algn="ctr" eaLnBrk="0" hangingPunct="0">
              <a:spcBef>
                <a:spcPct val="20000"/>
              </a:spcBef>
              <a:buFont typeface="Arial" charset="0"/>
              <a:buNone/>
              <a:defRPr/>
            </a:pPr>
            <a:endParaRPr lang="es-ES" sz="2600" u="none" dirty="0">
              <a:solidFill>
                <a:schemeClr val="tx2"/>
              </a:solidFill>
              <a:latin typeface="+mn-lt"/>
              <a:ea typeface="ＭＳ Ｐゴシック" charset="-128"/>
              <a:cs typeface="ＭＳ Ｐゴシック" charset="-128"/>
            </a:endParaRPr>
          </a:p>
        </p:txBody>
      </p:sp>
      <p:sp>
        <p:nvSpPr>
          <p:cNvPr id="9" name="Rectangle 2"/>
          <p:cNvSpPr>
            <a:spLocks noChangeArrowheads="1"/>
          </p:cNvSpPr>
          <p:nvPr/>
        </p:nvSpPr>
        <p:spPr bwMode="auto">
          <a:xfrm>
            <a:off x="628649" y="3943350"/>
            <a:ext cx="7489825" cy="476250"/>
          </a:xfrm>
          <a:prstGeom prst="rect">
            <a:avLst/>
          </a:prstGeom>
          <a:solidFill>
            <a:schemeClr val="tx2">
              <a:lumMod val="60000"/>
              <a:lumOff val="40000"/>
            </a:schemeClr>
          </a:solidFill>
          <a:ln w="9525">
            <a:solidFill>
              <a:schemeClr val="tx1"/>
            </a:solidFill>
            <a:miter lim="800000"/>
            <a:headEnd/>
            <a:tailEnd/>
          </a:ln>
          <a:effectLst>
            <a:outerShdw blurRad="50800" dist="38100" algn="l" rotWithShape="0">
              <a:prstClr val="black">
                <a:alpha val="40000"/>
              </a:prstClr>
            </a:outerShdw>
          </a:effectLst>
          <a:scene3d>
            <a:camera prst="orthographicFront"/>
            <a:lightRig rig="threePt" dir="t"/>
          </a:scene3d>
          <a:sp3d>
            <a:bevelT w="114300" prst="artDeco"/>
          </a:sp3d>
        </p:spPr>
        <p:txBody>
          <a:bodyPr wrap="none" anchor="ctr"/>
          <a:lstStyle/>
          <a:p>
            <a:pPr>
              <a:defRPr/>
            </a:pPr>
            <a:endParaRPr lang="es-ES" sz="1200" dirty="0">
              <a:solidFill>
                <a:schemeClr val="accent4">
                  <a:lumMod val="75000"/>
                </a:schemeClr>
              </a:solidFill>
              <a:latin typeface="Arial Rounded MT Bold" pitchFamily="34" charset="0"/>
              <a:ea typeface="ＭＳ Ｐゴシック" pitchFamily="34" charset="-128"/>
              <a:cs typeface="+mn-cs"/>
            </a:endParaRPr>
          </a:p>
        </p:txBody>
      </p:sp>
      <p:sp>
        <p:nvSpPr>
          <p:cNvPr id="10" name="Text Box 3"/>
          <p:cNvSpPr txBox="1">
            <a:spLocks noChangeArrowheads="1"/>
          </p:cNvSpPr>
          <p:nvPr/>
        </p:nvSpPr>
        <p:spPr bwMode="auto">
          <a:xfrm>
            <a:off x="76200" y="2016125"/>
            <a:ext cx="1655763" cy="1570038"/>
          </a:xfrm>
          <a:prstGeom prst="rect">
            <a:avLst/>
          </a:prstGeom>
          <a:noFill/>
          <a:ln w="9525">
            <a:noFill/>
            <a:miter lim="800000"/>
            <a:headEnd/>
            <a:tailEnd/>
          </a:ln>
        </p:spPr>
        <p:txBody>
          <a:bodyPr>
            <a:spAutoFit/>
          </a:bodyPr>
          <a:lstStyle/>
          <a:p>
            <a:pPr>
              <a:spcBef>
                <a:spcPct val="50000"/>
              </a:spcBef>
              <a:buFontTx/>
              <a:buChar char="•"/>
              <a:defRPr/>
            </a:pPr>
            <a:r>
              <a:rPr lang="es-MX" sz="1600" u="none" dirty="0">
                <a:solidFill>
                  <a:schemeClr val="tx2"/>
                </a:solidFill>
                <a:latin typeface="+mn-lt"/>
                <a:ea typeface="ＭＳ Ｐゴシック" pitchFamily="34" charset="-128"/>
                <a:cs typeface="+mn-cs"/>
              </a:rPr>
              <a:t>Contrato</a:t>
            </a:r>
          </a:p>
          <a:p>
            <a:pPr>
              <a:spcBef>
                <a:spcPct val="50000"/>
              </a:spcBef>
              <a:buFontTx/>
              <a:buChar char="•"/>
              <a:defRPr/>
            </a:pPr>
            <a:r>
              <a:rPr lang="es-MX" sz="1600" u="none" dirty="0">
                <a:solidFill>
                  <a:schemeClr val="tx2"/>
                </a:solidFill>
                <a:latin typeface="+mn-lt"/>
                <a:ea typeface="ＭＳ Ｐゴシック" pitchFamily="34" charset="-128"/>
                <a:cs typeface="+mn-cs"/>
              </a:rPr>
              <a:t>Orden de compra </a:t>
            </a:r>
          </a:p>
          <a:p>
            <a:pPr>
              <a:spcBef>
                <a:spcPct val="50000"/>
              </a:spcBef>
              <a:buFontTx/>
              <a:buChar char="•"/>
              <a:defRPr/>
            </a:pPr>
            <a:r>
              <a:rPr lang="es-MX" sz="1600" u="none" dirty="0">
                <a:solidFill>
                  <a:schemeClr val="tx2"/>
                </a:solidFill>
                <a:latin typeface="+mn-lt"/>
                <a:ea typeface="ＭＳ Ｐゴシック" pitchFamily="34" charset="-128"/>
                <a:cs typeface="+mn-cs"/>
              </a:rPr>
              <a:t>Pedido de suministro</a:t>
            </a:r>
            <a:endParaRPr lang="es-ES" sz="1600" u="none" dirty="0">
              <a:solidFill>
                <a:schemeClr val="tx2"/>
              </a:solidFill>
              <a:latin typeface="+mn-lt"/>
              <a:ea typeface="ＭＳ Ｐゴシック" pitchFamily="34" charset="-128"/>
              <a:cs typeface="+mn-cs"/>
            </a:endParaRPr>
          </a:p>
        </p:txBody>
      </p:sp>
      <p:sp>
        <p:nvSpPr>
          <p:cNvPr id="11" name="Text Box 4"/>
          <p:cNvSpPr txBox="1">
            <a:spLocks noChangeArrowheads="1"/>
          </p:cNvSpPr>
          <p:nvPr/>
        </p:nvSpPr>
        <p:spPr bwMode="auto">
          <a:xfrm>
            <a:off x="1930400" y="1811338"/>
            <a:ext cx="2159000" cy="1816100"/>
          </a:xfrm>
          <a:prstGeom prst="rect">
            <a:avLst/>
          </a:prstGeom>
          <a:noFill/>
          <a:ln w="9525">
            <a:noFill/>
            <a:miter lim="800000"/>
            <a:headEnd/>
            <a:tailEnd/>
          </a:ln>
        </p:spPr>
        <p:txBody>
          <a:bodyPr>
            <a:spAutoFit/>
          </a:bodyPr>
          <a:lstStyle/>
          <a:p>
            <a:pPr marL="457200" indent="-457200" defTabSz="914400">
              <a:spcBef>
                <a:spcPct val="50000"/>
              </a:spcBef>
              <a:defRPr/>
            </a:pPr>
            <a:r>
              <a:rPr lang="es-MX" sz="1600" u="none" dirty="0">
                <a:solidFill>
                  <a:schemeClr val="tx2"/>
                </a:solidFill>
                <a:latin typeface="+mn-lt"/>
                <a:ea typeface="ＭＳ Ｐゴシック" pitchFamily="34" charset="-128"/>
                <a:cs typeface="+mn-cs"/>
              </a:rPr>
              <a:t>INGRESO AL MULC:</a:t>
            </a:r>
          </a:p>
          <a:p>
            <a:pPr marL="457200" indent="-457200" defTabSz="914400">
              <a:spcBef>
                <a:spcPct val="50000"/>
              </a:spcBef>
              <a:defRPr/>
            </a:pPr>
            <a:r>
              <a:rPr lang="es-MX" sz="1600" u="none" dirty="0">
                <a:solidFill>
                  <a:schemeClr val="tx2"/>
                </a:solidFill>
                <a:latin typeface="+mn-lt"/>
                <a:ea typeface="ＭＳ Ｐゴシック" pitchFamily="34" charset="-128"/>
                <a:cs typeface="+mn-cs"/>
              </a:rPr>
              <a:t>-Con documentación</a:t>
            </a:r>
          </a:p>
          <a:p>
            <a:pPr marL="457200" indent="-457200" defTabSz="914400">
              <a:spcBef>
                <a:spcPct val="50000"/>
              </a:spcBef>
              <a:defRPr/>
            </a:pPr>
            <a:r>
              <a:rPr lang="es-MX" sz="1600" u="none" dirty="0">
                <a:solidFill>
                  <a:schemeClr val="tx2"/>
                </a:solidFill>
                <a:latin typeface="+mn-lt"/>
                <a:ea typeface="ＭＳ Ｐゴシック" pitchFamily="34" charset="-128"/>
                <a:cs typeface="+mn-cs"/>
              </a:rPr>
              <a:t>- Con fórmula (*)</a:t>
            </a:r>
          </a:p>
          <a:p>
            <a:pPr marL="457200" indent="-457200" defTabSz="914400">
              <a:spcBef>
                <a:spcPct val="50000"/>
              </a:spcBef>
              <a:defRPr/>
            </a:pPr>
            <a:r>
              <a:rPr lang="es-MX" sz="1600" u="none" dirty="0">
                <a:solidFill>
                  <a:schemeClr val="tx2"/>
                </a:solidFill>
                <a:latin typeface="+mn-lt"/>
                <a:ea typeface="ＭＳ Ｐゴシック" pitchFamily="34" charset="-128"/>
                <a:cs typeface="+mn-cs"/>
              </a:rPr>
              <a:t>- Stock al 8/9/05 </a:t>
            </a:r>
          </a:p>
          <a:p>
            <a:pPr marL="457200" indent="-457200" defTabSz="914400">
              <a:spcBef>
                <a:spcPct val="50000"/>
              </a:spcBef>
              <a:defRPr/>
            </a:pPr>
            <a:r>
              <a:rPr lang="es-MX" sz="1600" u="none" dirty="0">
                <a:solidFill>
                  <a:schemeClr val="tx2"/>
                </a:solidFill>
                <a:latin typeface="+mn-lt"/>
                <a:ea typeface="ＭＳ Ｐゴシック" pitchFamily="34" charset="-128"/>
                <a:cs typeface="+mn-cs"/>
              </a:rPr>
              <a:t>CERTIFICACION </a:t>
            </a:r>
            <a:endParaRPr lang="es-ES" sz="1600" u="none" dirty="0">
              <a:solidFill>
                <a:schemeClr val="tx2"/>
              </a:solidFill>
              <a:latin typeface="+mn-lt"/>
              <a:ea typeface="ＭＳ Ｐゴシック" pitchFamily="34" charset="-128"/>
              <a:cs typeface="+mn-cs"/>
            </a:endParaRPr>
          </a:p>
        </p:txBody>
      </p:sp>
      <p:sp>
        <p:nvSpPr>
          <p:cNvPr id="12" name="Text Box 5"/>
          <p:cNvSpPr txBox="1">
            <a:spLocks noChangeArrowheads="1"/>
          </p:cNvSpPr>
          <p:nvPr/>
        </p:nvSpPr>
        <p:spPr bwMode="auto">
          <a:xfrm>
            <a:off x="3903663" y="1498600"/>
            <a:ext cx="3960812" cy="2062163"/>
          </a:xfrm>
          <a:prstGeom prst="rect">
            <a:avLst/>
          </a:prstGeom>
          <a:noFill/>
          <a:ln w="9525">
            <a:noFill/>
            <a:miter lim="800000"/>
            <a:headEnd/>
            <a:tailEnd/>
          </a:ln>
        </p:spPr>
        <p:txBody>
          <a:bodyPr>
            <a:spAutoFit/>
          </a:bodyPr>
          <a:lstStyle/>
          <a:p>
            <a:pPr>
              <a:spcBef>
                <a:spcPct val="50000"/>
              </a:spcBef>
              <a:defRPr/>
            </a:pPr>
            <a:r>
              <a:rPr lang="es-MX" sz="1600" dirty="0">
                <a:solidFill>
                  <a:schemeClr val="tx2"/>
                </a:solidFill>
                <a:latin typeface="+mn-lt"/>
                <a:ea typeface="ＭＳ Ｐゴシック" pitchFamily="34" charset="-128"/>
                <a:cs typeface="+mn-cs"/>
              </a:rPr>
              <a:t>Plazos:</a:t>
            </a:r>
          </a:p>
          <a:p>
            <a:pPr>
              <a:spcBef>
                <a:spcPct val="50000"/>
              </a:spcBef>
              <a:defRPr/>
            </a:pPr>
            <a:r>
              <a:rPr lang="es-MX" sz="1600" u="none" dirty="0">
                <a:solidFill>
                  <a:schemeClr val="tx2"/>
                </a:solidFill>
                <a:latin typeface="+mn-lt"/>
                <a:ea typeface="ＭＳ Ｐゴシック" pitchFamily="34" charset="-128"/>
                <a:cs typeface="+mn-cs"/>
              </a:rPr>
              <a:t>365 días (Resto de bienes -</a:t>
            </a:r>
          </a:p>
          <a:p>
            <a:pPr>
              <a:spcBef>
                <a:spcPct val="50000"/>
              </a:spcBef>
              <a:defRPr/>
            </a:pPr>
            <a:r>
              <a:rPr lang="es-MX" sz="1600" u="none" dirty="0">
                <a:solidFill>
                  <a:schemeClr val="tx2"/>
                </a:solidFill>
                <a:latin typeface="+mn-lt"/>
                <a:ea typeface="ＭＳ Ｐゴシック" pitchFamily="34" charset="-128"/>
                <a:cs typeface="+mn-cs"/>
              </a:rPr>
              <a:t>Anexo A-4443/ Com. A 5492)</a:t>
            </a:r>
          </a:p>
          <a:p>
            <a:pPr>
              <a:spcBef>
                <a:spcPct val="50000"/>
              </a:spcBef>
              <a:defRPr/>
            </a:pPr>
            <a:r>
              <a:rPr lang="es-MX" sz="1600" u="none" dirty="0">
                <a:solidFill>
                  <a:schemeClr val="tx2"/>
                </a:solidFill>
                <a:latin typeface="+mn-lt"/>
                <a:ea typeface="ＭＳ Ｐゴシック" pitchFamily="34" charset="-128"/>
                <a:cs typeface="+mn-cs"/>
              </a:rPr>
              <a:t>540 días </a:t>
            </a:r>
          </a:p>
          <a:p>
            <a:pPr>
              <a:spcBef>
                <a:spcPct val="50000"/>
              </a:spcBef>
              <a:defRPr/>
            </a:pPr>
            <a:r>
              <a:rPr lang="es-MX" sz="1600" u="none" dirty="0">
                <a:solidFill>
                  <a:schemeClr val="tx2"/>
                </a:solidFill>
                <a:latin typeface="+mn-lt"/>
                <a:ea typeface="ＭＳ Ｐゴシック" pitchFamily="34" charset="-128"/>
                <a:cs typeface="+mn-cs"/>
              </a:rPr>
              <a:t>(BK, tecnológicos y llave en mano Decreto 690/02).</a:t>
            </a:r>
          </a:p>
        </p:txBody>
      </p:sp>
      <p:sp>
        <p:nvSpPr>
          <p:cNvPr id="15" name="Text Box 7"/>
          <p:cNvSpPr txBox="1">
            <a:spLocks noChangeArrowheads="1"/>
          </p:cNvSpPr>
          <p:nvPr/>
        </p:nvSpPr>
        <p:spPr bwMode="auto">
          <a:xfrm>
            <a:off x="3513138" y="4495800"/>
            <a:ext cx="2663825" cy="1939925"/>
          </a:xfrm>
          <a:prstGeom prst="rect">
            <a:avLst/>
          </a:prstGeom>
          <a:noFill/>
          <a:ln w="28575">
            <a:noFill/>
            <a:miter lim="800000"/>
            <a:headEnd/>
            <a:tailEnd/>
          </a:ln>
        </p:spPr>
        <p:txBody>
          <a:bodyPr>
            <a:spAutoFit/>
          </a:bodyPr>
          <a:lstStyle/>
          <a:p>
            <a:pPr>
              <a:spcBef>
                <a:spcPct val="50000"/>
              </a:spcBef>
              <a:defRPr/>
            </a:pPr>
            <a:r>
              <a:rPr lang="es-MX" sz="1500" dirty="0">
                <a:solidFill>
                  <a:schemeClr val="tx2"/>
                </a:solidFill>
                <a:latin typeface="+mn-lt"/>
                <a:ea typeface="ＭＳ Ｐゴシック" pitchFamily="34" charset="-128"/>
                <a:cs typeface="+mn-cs"/>
              </a:rPr>
              <a:t>Prórrogas de la entidad</a:t>
            </a:r>
            <a:r>
              <a:rPr lang="es-MX" sz="1500" u="none" dirty="0">
                <a:solidFill>
                  <a:schemeClr val="tx2"/>
                </a:solidFill>
                <a:latin typeface="+mn-lt"/>
                <a:ea typeface="ＭＳ Ｐゴシック" pitchFamily="34" charset="-128"/>
                <a:cs typeface="+mn-cs"/>
              </a:rPr>
              <a:t> </a:t>
            </a:r>
            <a:br>
              <a:rPr lang="es-MX" sz="1500" u="none" dirty="0">
                <a:solidFill>
                  <a:schemeClr val="tx2"/>
                </a:solidFill>
                <a:latin typeface="+mn-lt"/>
                <a:ea typeface="ＭＳ Ｐゴシック" pitchFamily="34" charset="-128"/>
                <a:cs typeface="+mn-cs"/>
              </a:rPr>
            </a:br>
            <a:r>
              <a:rPr lang="es-MX" sz="1500" u="none" dirty="0">
                <a:solidFill>
                  <a:schemeClr val="tx2"/>
                </a:solidFill>
                <a:latin typeface="+mn-lt"/>
                <a:ea typeface="ＭＳ Ｐゴシック" pitchFamily="34" charset="-128"/>
                <a:cs typeface="+mn-cs"/>
              </a:rPr>
              <a:t>- 180 días (huelgas, transporte interno; faltas de bodegas; desastres climáticos; causas ajenas al exportador)</a:t>
            </a:r>
          </a:p>
          <a:p>
            <a:pPr>
              <a:spcBef>
                <a:spcPct val="50000"/>
              </a:spcBef>
              <a:defRPr/>
            </a:pPr>
            <a:r>
              <a:rPr lang="es-MX" sz="1500" u="none" dirty="0">
                <a:solidFill>
                  <a:schemeClr val="tx2"/>
                </a:solidFill>
                <a:latin typeface="+mn-lt"/>
                <a:ea typeface="ＭＳ Ｐゴシック" pitchFamily="34" charset="-128"/>
                <a:cs typeface="+mn-cs"/>
              </a:rPr>
              <a:t>- Vedas</a:t>
            </a:r>
          </a:p>
          <a:p>
            <a:pPr>
              <a:spcBef>
                <a:spcPct val="50000"/>
              </a:spcBef>
              <a:defRPr/>
            </a:pPr>
            <a:r>
              <a:rPr lang="es-MX" sz="1500" u="none" dirty="0">
                <a:solidFill>
                  <a:schemeClr val="tx2"/>
                </a:solidFill>
                <a:latin typeface="+mn-lt"/>
                <a:ea typeface="ＭＳ Ｐゴシック" pitchFamily="34" charset="-128"/>
                <a:cs typeface="+mn-cs"/>
              </a:rPr>
              <a:t>- Regulaciones estatales</a:t>
            </a:r>
            <a:endParaRPr lang="es-ES" sz="1500" u="none" dirty="0">
              <a:solidFill>
                <a:schemeClr val="tx2"/>
              </a:solidFill>
              <a:latin typeface="+mn-lt"/>
              <a:ea typeface="ＭＳ Ｐゴシック" pitchFamily="34" charset="-128"/>
              <a:cs typeface="+mn-cs"/>
            </a:endParaRPr>
          </a:p>
        </p:txBody>
      </p:sp>
      <p:sp>
        <p:nvSpPr>
          <p:cNvPr id="16" name="Text Box 8"/>
          <p:cNvSpPr txBox="1">
            <a:spLocks noChangeArrowheads="1"/>
          </p:cNvSpPr>
          <p:nvPr/>
        </p:nvSpPr>
        <p:spPr bwMode="auto">
          <a:xfrm>
            <a:off x="6684963" y="4495800"/>
            <a:ext cx="1447800" cy="554038"/>
          </a:xfrm>
          <a:prstGeom prst="rect">
            <a:avLst/>
          </a:prstGeom>
          <a:noFill/>
          <a:ln w="9525">
            <a:noFill/>
            <a:miter lim="800000"/>
            <a:headEnd/>
            <a:tailEnd/>
          </a:ln>
        </p:spPr>
        <p:txBody>
          <a:bodyPr>
            <a:spAutoFit/>
          </a:bodyPr>
          <a:lstStyle/>
          <a:p>
            <a:pPr>
              <a:spcBef>
                <a:spcPct val="50000"/>
              </a:spcBef>
              <a:defRPr/>
            </a:pPr>
            <a:r>
              <a:rPr lang="es-MX" sz="1500" u="none" dirty="0">
                <a:solidFill>
                  <a:schemeClr val="tx2"/>
                </a:solidFill>
                <a:latin typeface="+mn-lt"/>
                <a:ea typeface="ＭＳ Ｐゴシック" pitchFamily="34" charset="-128"/>
                <a:cs typeface="+mn-cs"/>
              </a:rPr>
              <a:t>Cumplido embarque</a:t>
            </a:r>
            <a:endParaRPr lang="es-ES" sz="1500" u="none" dirty="0">
              <a:solidFill>
                <a:schemeClr val="tx2"/>
              </a:solidFill>
              <a:latin typeface="+mn-lt"/>
              <a:ea typeface="ＭＳ Ｐゴシック" pitchFamily="34" charset="-128"/>
              <a:cs typeface="+mn-cs"/>
            </a:endParaRPr>
          </a:p>
        </p:txBody>
      </p:sp>
      <p:sp>
        <p:nvSpPr>
          <p:cNvPr id="17" name="Text Box 9"/>
          <p:cNvSpPr txBox="1">
            <a:spLocks noChangeArrowheads="1"/>
          </p:cNvSpPr>
          <p:nvPr/>
        </p:nvSpPr>
        <p:spPr bwMode="auto">
          <a:xfrm>
            <a:off x="6218238" y="6011863"/>
            <a:ext cx="1828800" cy="784225"/>
          </a:xfrm>
          <a:prstGeom prst="rect">
            <a:avLst/>
          </a:prstGeom>
          <a:noFill/>
          <a:ln w="9525">
            <a:noFill/>
            <a:miter lim="800000"/>
            <a:headEnd/>
            <a:tailEnd/>
          </a:ln>
        </p:spPr>
        <p:txBody>
          <a:bodyPr>
            <a:spAutoFit/>
          </a:bodyPr>
          <a:lstStyle/>
          <a:p>
            <a:pPr algn="ctr">
              <a:spcBef>
                <a:spcPct val="50000"/>
              </a:spcBef>
              <a:defRPr/>
            </a:pPr>
            <a:r>
              <a:rPr lang="es-MX" sz="1500" u="none" dirty="0">
                <a:solidFill>
                  <a:schemeClr val="tx2"/>
                </a:solidFill>
                <a:latin typeface="+mn-lt"/>
                <a:ea typeface="ＭＳ Ｐゴシック" pitchFamily="34" charset="-128"/>
                <a:cs typeface="+mn-cs"/>
              </a:rPr>
              <a:t>Aplicación del PE al anticipo o prefinanciación</a:t>
            </a:r>
            <a:endParaRPr lang="es-ES" sz="1500" u="none" dirty="0">
              <a:solidFill>
                <a:schemeClr val="tx2"/>
              </a:solidFill>
              <a:latin typeface="+mn-lt"/>
              <a:ea typeface="ＭＳ Ｐゴシック" pitchFamily="34" charset="-128"/>
              <a:cs typeface="+mn-cs"/>
            </a:endParaRPr>
          </a:p>
        </p:txBody>
      </p:sp>
      <p:sp>
        <p:nvSpPr>
          <p:cNvPr id="18" name="Line 10"/>
          <p:cNvSpPr>
            <a:spLocks noChangeShapeType="1"/>
          </p:cNvSpPr>
          <p:nvPr/>
        </p:nvSpPr>
        <p:spPr bwMode="auto">
          <a:xfrm flipH="1">
            <a:off x="7734300" y="3695700"/>
            <a:ext cx="0" cy="574675"/>
          </a:xfrm>
          <a:prstGeom prst="line">
            <a:avLst/>
          </a:prstGeom>
          <a:noFill/>
          <a:ln w="57150">
            <a:solidFill>
              <a:schemeClr val="tx2">
                <a:lumMod val="50000"/>
              </a:schemeClr>
            </a:solidFill>
            <a:prstDash val="sysDot"/>
            <a:round/>
            <a:headEnd/>
            <a:tailEnd type="triangle" w="med" len="med"/>
          </a:ln>
        </p:spPr>
        <p:txBody>
          <a:bodyPr/>
          <a:lstStyle/>
          <a:p>
            <a:pPr>
              <a:defRPr/>
            </a:pPr>
            <a:endParaRPr lang="es-ES" sz="1800" dirty="0">
              <a:solidFill>
                <a:schemeClr val="accent4">
                  <a:lumMod val="75000"/>
                </a:schemeClr>
              </a:solidFill>
              <a:latin typeface="+mn-lt"/>
              <a:ea typeface="ＭＳ Ｐゴシック" pitchFamily="34" charset="-128"/>
              <a:cs typeface="+mn-cs"/>
            </a:endParaRPr>
          </a:p>
        </p:txBody>
      </p:sp>
      <p:sp>
        <p:nvSpPr>
          <p:cNvPr id="19" name="Text Box 11"/>
          <p:cNvSpPr txBox="1">
            <a:spLocks noChangeArrowheads="1"/>
          </p:cNvSpPr>
          <p:nvPr/>
        </p:nvSpPr>
        <p:spPr bwMode="auto">
          <a:xfrm>
            <a:off x="6435725" y="3311525"/>
            <a:ext cx="2438400" cy="369888"/>
          </a:xfrm>
          <a:prstGeom prst="rect">
            <a:avLst/>
          </a:prstGeom>
          <a:noFill/>
          <a:ln w="9525">
            <a:noFill/>
            <a:miter lim="800000"/>
            <a:headEnd/>
            <a:tailEnd/>
          </a:ln>
        </p:spPr>
        <p:txBody>
          <a:bodyPr>
            <a:spAutoFit/>
          </a:bodyPr>
          <a:lstStyle/>
          <a:p>
            <a:pPr>
              <a:spcBef>
                <a:spcPct val="50000"/>
              </a:spcBef>
              <a:defRPr/>
            </a:pPr>
            <a:r>
              <a:rPr lang="es-MX" sz="1800" u="none" dirty="0">
                <a:solidFill>
                  <a:schemeClr val="tx2"/>
                </a:solidFill>
                <a:latin typeface="+mn-lt"/>
                <a:ea typeface="ＭＳ Ｐゴシック" pitchFamily="34" charset="-128"/>
                <a:cs typeface="+mn-cs"/>
              </a:rPr>
              <a:t>VTO. EMBARQUE</a:t>
            </a:r>
            <a:endParaRPr lang="es-ES" sz="1800" u="none" dirty="0">
              <a:solidFill>
                <a:schemeClr val="tx2"/>
              </a:solidFill>
              <a:latin typeface="+mn-lt"/>
              <a:ea typeface="ＭＳ Ｐゴシック" pitchFamily="34" charset="-128"/>
              <a:cs typeface="+mn-cs"/>
            </a:endParaRPr>
          </a:p>
        </p:txBody>
      </p:sp>
      <p:sp>
        <p:nvSpPr>
          <p:cNvPr id="20" name="Text Box 13"/>
          <p:cNvSpPr txBox="1">
            <a:spLocks noChangeArrowheads="1"/>
          </p:cNvSpPr>
          <p:nvPr/>
        </p:nvSpPr>
        <p:spPr bwMode="auto">
          <a:xfrm>
            <a:off x="414338" y="4514850"/>
            <a:ext cx="2808287" cy="2286000"/>
          </a:xfrm>
          <a:prstGeom prst="rect">
            <a:avLst/>
          </a:prstGeom>
          <a:noFill/>
          <a:ln w="9525">
            <a:noFill/>
            <a:miter lim="800000"/>
            <a:headEnd/>
            <a:tailEnd/>
          </a:ln>
        </p:spPr>
        <p:txBody>
          <a:bodyPr>
            <a:spAutoFit/>
          </a:bodyPr>
          <a:lstStyle/>
          <a:p>
            <a:pPr marL="457200" indent="-457200" defTabSz="914400">
              <a:spcBef>
                <a:spcPct val="50000"/>
              </a:spcBef>
              <a:defRPr/>
            </a:pPr>
            <a:r>
              <a:rPr lang="es-MX" sz="1500" dirty="0">
                <a:solidFill>
                  <a:schemeClr val="tx2"/>
                </a:solidFill>
                <a:latin typeface="+mn-lt"/>
                <a:ea typeface="ＭＳ Ｐゴシック" pitchFamily="34" charset="-128"/>
                <a:cs typeface="+mn-cs"/>
              </a:rPr>
              <a:t>DESTINO ESPECIFICO</a:t>
            </a:r>
          </a:p>
          <a:p>
            <a:pPr marL="457200" indent="-457200" defTabSz="914400">
              <a:spcBef>
                <a:spcPct val="50000"/>
              </a:spcBef>
              <a:buFontTx/>
              <a:buAutoNum type="arabicPeriod"/>
              <a:defRPr/>
            </a:pPr>
            <a:r>
              <a:rPr lang="es-MX" sz="1500" u="none" dirty="0">
                <a:solidFill>
                  <a:schemeClr val="tx2"/>
                </a:solidFill>
                <a:latin typeface="+mn-lt"/>
                <a:ea typeface="ＭＳ Ｐゴシック" pitchFamily="34" charset="-128"/>
                <a:cs typeface="+mn-cs"/>
              </a:rPr>
              <a:t>ANTICIPO: Siempre tiene</a:t>
            </a:r>
            <a:r>
              <a:rPr lang="es-MX" sz="1500" dirty="0">
                <a:solidFill>
                  <a:schemeClr val="tx2"/>
                </a:solidFill>
                <a:latin typeface="+mn-lt"/>
                <a:ea typeface="ＭＳ Ｐゴシック" pitchFamily="34" charset="-128"/>
                <a:cs typeface="+mn-cs"/>
              </a:rPr>
              <a:t> </a:t>
            </a:r>
          </a:p>
          <a:p>
            <a:pPr marL="457200" indent="-457200" defTabSz="914400">
              <a:spcBef>
                <a:spcPct val="50000"/>
              </a:spcBef>
              <a:buFontTx/>
              <a:buAutoNum type="arabicPeriod"/>
              <a:defRPr/>
            </a:pPr>
            <a:r>
              <a:rPr lang="es-MX" sz="1500" u="none" dirty="0">
                <a:solidFill>
                  <a:schemeClr val="tx2"/>
                </a:solidFill>
                <a:latin typeface="+mn-lt"/>
                <a:ea typeface="ＭＳ Ｐゴシック" pitchFamily="34" charset="-128"/>
                <a:cs typeface="+mn-cs"/>
              </a:rPr>
              <a:t>PREFINACIACION LOCAL  O DEL EXTERIOR:</a:t>
            </a:r>
          </a:p>
          <a:p>
            <a:pPr marL="457200" indent="-457200" defTabSz="914400">
              <a:spcBef>
                <a:spcPct val="50000"/>
              </a:spcBef>
              <a:buFontTx/>
              <a:buChar char="•"/>
              <a:defRPr/>
            </a:pPr>
            <a:r>
              <a:rPr lang="es-MX" sz="1500" u="none" dirty="0">
                <a:solidFill>
                  <a:schemeClr val="tx2"/>
                </a:solidFill>
                <a:latin typeface="+mn-lt"/>
                <a:ea typeface="ＭＳ Ｐゴシック" pitchFamily="34" charset="-128"/>
                <a:cs typeface="+mn-cs"/>
              </a:rPr>
              <a:t> Mercado</a:t>
            </a:r>
          </a:p>
          <a:p>
            <a:pPr marL="457200" indent="-457200" defTabSz="914400">
              <a:spcBef>
                <a:spcPct val="50000"/>
              </a:spcBef>
              <a:buFontTx/>
              <a:buChar char="•"/>
              <a:defRPr/>
            </a:pPr>
            <a:r>
              <a:rPr lang="es-MX" sz="1500" u="none" dirty="0">
                <a:solidFill>
                  <a:schemeClr val="tx2"/>
                </a:solidFill>
                <a:latin typeface="+mn-lt"/>
                <a:ea typeface="ＭＳ Ｐゴシック" pitchFamily="34" charset="-128"/>
                <a:cs typeface="+mn-cs"/>
              </a:rPr>
              <a:t>Cliente</a:t>
            </a:r>
          </a:p>
          <a:p>
            <a:pPr marL="457200" indent="-457200" defTabSz="914400">
              <a:spcBef>
                <a:spcPct val="50000"/>
              </a:spcBef>
              <a:buFontTx/>
              <a:buChar char="•"/>
              <a:defRPr/>
            </a:pPr>
            <a:r>
              <a:rPr lang="es-MX" sz="1500" u="none" dirty="0">
                <a:solidFill>
                  <a:schemeClr val="tx2"/>
                </a:solidFill>
                <a:latin typeface="+mn-lt"/>
                <a:ea typeface="ＭＳ Ｐゴシック" pitchFamily="34" charset="-128"/>
                <a:cs typeface="+mn-cs"/>
              </a:rPr>
              <a:t>Producto</a:t>
            </a:r>
            <a:endParaRPr lang="es-ES" sz="1500" u="none" dirty="0">
              <a:solidFill>
                <a:schemeClr val="tx2"/>
              </a:solidFill>
              <a:latin typeface="+mn-lt"/>
              <a:ea typeface="ＭＳ Ｐゴシック" pitchFamily="34" charset="-128"/>
              <a:cs typeface="+mn-cs"/>
            </a:endParaRPr>
          </a:p>
        </p:txBody>
      </p:sp>
      <p:sp>
        <p:nvSpPr>
          <p:cNvPr id="22" name="Line 15"/>
          <p:cNvSpPr>
            <a:spLocks noChangeShapeType="1"/>
          </p:cNvSpPr>
          <p:nvPr/>
        </p:nvSpPr>
        <p:spPr bwMode="auto">
          <a:xfrm flipH="1">
            <a:off x="1179513" y="3638550"/>
            <a:ext cx="1587" cy="428625"/>
          </a:xfrm>
          <a:prstGeom prst="line">
            <a:avLst/>
          </a:prstGeom>
          <a:noFill/>
          <a:ln w="38100">
            <a:solidFill>
              <a:schemeClr val="tx2">
                <a:lumMod val="50000"/>
              </a:schemeClr>
            </a:solidFill>
            <a:prstDash val="sysDot"/>
            <a:round/>
            <a:headEnd type="triangle" w="med" len="med"/>
            <a:tailEnd/>
          </a:ln>
        </p:spPr>
        <p:txBody>
          <a:bodyPr/>
          <a:lstStyle/>
          <a:p>
            <a:pPr>
              <a:defRPr/>
            </a:pPr>
            <a:endParaRPr lang="es-ES" sz="1800" dirty="0">
              <a:solidFill>
                <a:schemeClr val="accent4">
                  <a:lumMod val="75000"/>
                </a:schemeClr>
              </a:solidFill>
              <a:latin typeface="+mn-lt"/>
              <a:ea typeface="ＭＳ Ｐゴシック" pitchFamily="34" charset="-128"/>
              <a:cs typeface="+mn-cs"/>
            </a:endParaRPr>
          </a:p>
        </p:txBody>
      </p:sp>
      <p:sp>
        <p:nvSpPr>
          <p:cNvPr id="23" name="Text Box 3"/>
          <p:cNvSpPr txBox="1">
            <a:spLocks noChangeArrowheads="1"/>
          </p:cNvSpPr>
          <p:nvPr/>
        </p:nvSpPr>
        <p:spPr bwMode="auto">
          <a:xfrm>
            <a:off x="7029450" y="1368425"/>
            <a:ext cx="2114550" cy="1816100"/>
          </a:xfrm>
          <a:prstGeom prst="rect">
            <a:avLst/>
          </a:prstGeom>
          <a:noFill/>
          <a:ln w="9525">
            <a:noFill/>
            <a:miter lim="800000"/>
            <a:headEnd/>
            <a:tailEnd/>
          </a:ln>
        </p:spPr>
        <p:txBody>
          <a:bodyPr>
            <a:spAutoFit/>
          </a:bodyPr>
          <a:lstStyle/>
          <a:p>
            <a:pPr>
              <a:spcBef>
                <a:spcPct val="50000"/>
              </a:spcBef>
              <a:defRPr/>
            </a:pPr>
            <a:r>
              <a:rPr lang="es-MX" sz="1400" u="none" dirty="0">
                <a:solidFill>
                  <a:schemeClr val="tx2">
                    <a:lumMod val="40000"/>
                    <a:lumOff val="60000"/>
                  </a:schemeClr>
                </a:solidFill>
                <a:latin typeface="+mn-lt"/>
                <a:ea typeface="ＭＳ Ｐゴシック" pitchFamily="34" charset="-128"/>
                <a:cs typeface="+mn-cs"/>
              </a:rPr>
              <a:t>ANTES</a:t>
            </a:r>
          </a:p>
          <a:p>
            <a:pPr>
              <a:defRPr/>
            </a:pPr>
            <a:r>
              <a:rPr lang="es-AR" sz="1400" u="none" dirty="0">
                <a:solidFill>
                  <a:schemeClr val="tx2">
                    <a:lumMod val="40000"/>
                    <a:lumOff val="60000"/>
                  </a:schemeClr>
                </a:solidFill>
                <a:ea typeface="ＭＳ Ｐゴシック" pitchFamily="34" charset="-128"/>
                <a:cs typeface="+mn-cs"/>
              </a:rPr>
              <a:t>90 días (hasta 30 días Resol 142/12) </a:t>
            </a:r>
          </a:p>
          <a:p>
            <a:pPr>
              <a:defRPr/>
            </a:pPr>
            <a:r>
              <a:rPr lang="es-MX" sz="1400" u="none" dirty="0">
                <a:solidFill>
                  <a:schemeClr val="tx2">
                    <a:lumMod val="40000"/>
                    <a:lumOff val="60000"/>
                  </a:schemeClr>
                </a:solidFill>
                <a:ea typeface="ＭＳ Ｐゴシック" pitchFamily="34" charset="-128"/>
                <a:cs typeface="+mn-cs"/>
              </a:rPr>
              <a:t>365 días (Anexo A-4443)</a:t>
            </a:r>
          </a:p>
          <a:p>
            <a:pPr>
              <a:spcBef>
                <a:spcPct val="50000"/>
              </a:spcBef>
              <a:defRPr/>
            </a:pPr>
            <a:endParaRPr lang="es-MX" sz="1400" u="none" dirty="0">
              <a:solidFill>
                <a:schemeClr val="tx2">
                  <a:lumMod val="40000"/>
                  <a:lumOff val="60000"/>
                </a:schemeClr>
              </a:solidFill>
              <a:latin typeface="+mn-lt"/>
              <a:ea typeface="ＭＳ Ｐゴシック" pitchFamily="34" charset="-128"/>
              <a:cs typeface="+mn-cs"/>
            </a:endParaRPr>
          </a:p>
          <a:p>
            <a:pPr>
              <a:spcBef>
                <a:spcPct val="50000"/>
              </a:spcBef>
              <a:defRPr/>
            </a:pPr>
            <a:endParaRPr lang="es-ES" sz="1400" u="none" dirty="0">
              <a:solidFill>
                <a:schemeClr val="tx2">
                  <a:lumMod val="40000"/>
                  <a:lumOff val="60000"/>
                </a:schemeClr>
              </a:solidFill>
              <a:latin typeface="+mn-lt"/>
              <a:ea typeface="ＭＳ Ｐゴシック" pitchFamily="34" charset="-128"/>
              <a:cs typeface="+mn-cs"/>
            </a:endParaRPr>
          </a:p>
        </p:txBody>
      </p:sp>
      <p:sp>
        <p:nvSpPr>
          <p:cNvPr id="24" name="Line 15"/>
          <p:cNvSpPr>
            <a:spLocks noChangeShapeType="1"/>
          </p:cNvSpPr>
          <p:nvPr/>
        </p:nvSpPr>
        <p:spPr bwMode="auto">
          <a:xfrm flipH="1">
            <a:off x="2760663" y="3638550"/>
            <a:ext cx="1587" cy="428625"/>
          </a:xfrm>
          <a:prstGeom prst="line">
            <a:avLst/>
          </a:prstGeom>
          <a:noFill/>
          <a:ln w="38100">
            <a:solidFill>
              <a:schemeClr val="tx2">
                <a:lumMod val="50000"/>
              </a:schemeClr>
            </a:solidFill>
            <a:prstDash val="sysDot"/>
            <a:round/>
            <a:headEnd type="triangle" w="med" len="med"/>
            <a:tailEnd/>
          </a:ln>
        </p:spPr>
        <p:txBody>
          <a:bodyPr/>
          <a:lstStyle/>
          <a:p>
            <a:pPr>
              <a:defRPr/>
            </a:pPr>
            <a:endParaRPr lang="es-ES" sz="1800" dirty="0">
              <a:solidFill>
                <a:schemeClr val="accent4">
                  <a:lumMod val="75000"/>
                </a:schemeClr>
              </a:solidFill>
              <a:latin typeface="+mn-lt"/>
              <a:ea typeface="ＭＳ Ｐゴシック" pitchFamily="34" charset="-128"/>
              <a:cs typeface="+mn-cs"/>
            </a:endParaRPr>
          </a:p>
        </p:txBody>
      </p:sp>
      <p:sp>
        <p:nvSpPr>
          <p:cNvPr id="25" name="Line 15"/>
          <p:cNvSpPr>
            <a:spLocks noChangeShapeType="1"/>
          </p:cNvSpPr>
          <p:nvPr/>
        </p:nvSpPr>
        <p:spPr bwMode="auto">
          <a:xfrm flipH="1">
            <a:off x="5065713" y="3638550"/>
            <a:ext cx="1587" cy="428625"/>
          </a:xfrm>
          <a:prstGeom prst="line">
            <a:avLst/>
          </a:prstGeom>
          <a:noFill/>
          <a:ln w="38100">
            <a:solidFill>
              <a:schemeClr val="tx2">
                <a:lumMod val="50000"/>
              </a:schemeClr>
            </a:solidFill>
            <a:prstDash val="sysDot"/>
            <a:round/>
            <a:headEnd type="triangle" w="med" len="med"/>
            <a:tailEnd/>
          </a:ln>
        </p:spPr>
        <p:txBody>
          <a:bodyPr/>
          <a:lstStyle/>
          <a:p>
            <a:pPr>
              <a:defRPr/>
            </a:pPr>
            <a:endParaRPr lang="es-ES" sz="1800" dirty="0">
              <a:solidFill>
                <a:schemeClr val="accent4">
                  <a:lumMod val="75000"/>
                </a:schemeClr>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1257300" y="817563"/>
            <a:ext cx="7296150" cy="936625"/>
          </a:xfrm>
          <a:prstGeom prst="rect">
            <a:avLst/>
          </a:prstGeom>
        </p:spPr>
        <p:txBody>
          <a:bodyPr/>
          <a:lstStyle/>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ANTICIPOS Y PREFINANCIACIONES</a:t>
            </a:r>
          </a:p>
          <a:p>
            <a:pPr marL="342900" indent="-342900" algn="ctr" eaLnBrk="0" hangingPunct="0">
              <a:spcBef>
                <a:spcPct val="20000"/>
              </a:spcBef>
              <a:buFont typeface="Arial" charset="0"/>
              <a:buNone/>
              <a:defRPr/>
            </a:pPr>
            <a:endParaRPr lang="es-ES" sz="2800" u="none" dirty="0">
              <a:solidFill>
                <a:schemeClr val="tx2"/>
              </a:solidFill>
              <a:latin typeface="+mn-lt"/>
              <a:ea typeface="ＭＳ Ｐゴシック" charset="-128"/>
              <a:cs typeface="ＭＳ Ｐゴシック" charset="-128"/>
            </a:endParaRPr>
          </a:p>
        </p:txBody>
      </p:sp>
      <p:sp>
        <p:nvSpPr>
          <p:cNvPr id="9" name="8 Rectángulo"/>
          <p:cNvSpPr/>
          <p:nvPr/>
        </p:nvSpPr>
        <p:spPr>
          <a:xfrm>
            <a:off x="552450" y="1349375"/>
            <a:ext cx="7772400" cy="5508625"/>
          </a:xfrm>
          <a:prstGeom prst="rect">
            <a:avLst/>
          </a:prstGeom>
        </p:spPr>
        <p:txBody>
          <a:bodyPr>
            <a:spAutoFit/>
          </a:bodyPr>
          <a:lstStyle/>
          <a:p>
            <a:pPr marL="342900" indent="-342900" defTabSz="914400" fontAlgn="auto">
              <a:lnSpc>
                <a:spcPct val="80000"/>
              </a:lnSpc>
              <a:spcBef>
                <a:spcPts val="600"/>
              </a:spcBef>
              <a:spcAft>
                <a:spcPts val="150"/>
              </a:spcAft>
              <a:buClr>
                <a:schemeClr val="tx1"/>
              </a:buClr>
              <a:buSzPct val="7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b="1" u="none" dirty="0">
                <a:solidFill>
                  <a:schemeClr val="tx2"/>
                </a:solidFill>
                <a:latin typeface="+mn-lt"/>
                <a:ea typeface="ＭＳ Ｐゴシック" pitchFamily="34" charset="-128"/>
                <a:cs typeface="+mn-cs"/>
              </a:rPr>
              <a:t>Devolución por el mercado de cambios exceptuados del punto 5.1 de la</a:t>
            </a:r>
          </a:p>
          <a:p>
            <a:pPr marL="342900" indent="-342900" algn="ctr" defTabSz="914400" fontAlgn="auto">
              <a:lnSpc>
                <a:spcPct val="80000"/>
              </a:lnSpc>
              <a:spcBef>
                <a:spcPts val="600"/>
              </a:spcBef>
              <a:spcAft>
                <a:spcPts val="150"/>
              </a:spcAft>
              <a:buClr>
                <a:schemeClr val="tx1"/>
              </a:buClr>
              <a:buSzPct val="7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b="1" u="none" dirty="0">
                <a:solidFill>
                  <a:schemeClr val="tx2"/>
                </a:solidFill>
                <a:latin typeface="+mn-lt"/>
                <a:ea typeface="ＭＳ Ｐゴシック" pitchFamily="34" charset="-128"/>
                <a:cs typeface="+mn-cs"/>
              </a:rPr>
              <a:t>Com. A 4177 (préstamos financieros)</a:t>
            </a:r>
          </a:p>
          <a:p>
            <a:pPr marL="342900" indent="-342900" defTabSz="914400" fontAlgn="auto">
              <a:lnSpc>
                <a:spcPct val="80000"/>
              </a:lnSpc>
              <a:spcBef>
                <a:spcPts val="600"/>
              </a:spcBef>
              <a:spcAft>
                <a:spcPts val="150"/>
              </a:spcAft>
              <a:buClr>
                <a:schemeClr val="tx1"/>
              </a:buClr>
              <a:buSzPct val="7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Anticipos :</a:t>
            </a:r>
          </a:p>
          <a:p>
            <a:pPr marL="342900" indent="-342900" defTabSz="914400" fontAlgn="auto">
              <a:lnSpc>
                <a:spcPct val="80000"/>
              </a:lnSpc>
              <a:spcBef>
                <a:spcPts val="600"/>
              </a:spcBef>
              <a:spcAft>
                <a:spcPts val="150"/>
              </a:spcAft>
              <a:buClr>
                <a:schemeClr val="tx1"/>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AR" sz="2000" u="none" dirty="0">
              <a:solidFill>
                <a:schemeClr val="tx2"/>
              </a:solidFill>
              <a:latin typeface="+mn-lt"/>
              <a:ea typeface="ＭＳ Ｐゴシック" pitchFamily="34" charset="-128"/>
              <a:cs typeface="+mn-cs"/>
            </a:endParaRPr>
          </a:p>
          <a:p>
            <a:pPr marL="285750" indent="-285750" defTabSz="914400" fontAlgn="auto">
              <a:lnSpc>
                <a:spcPct val="80000"/>
              </a:lnSpc>
              <a:spcBef>
                <a:spcPts val="600"/>
              </a:spcBef>
              <a:spcAft>
                <a:spcPts val="150"/>
              </a:spcAft>
              <a:buClr>
                <a:schemeClr val="tx2">
                  <a:lumMod val="75000"/>
                </a:schemeClr>
              </a:buClr>
              <a:buSzPct val="141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Por suspensiones dispuestas por regulaciones estatales (Com. “A” 4561).</a:t>
            </a:r>
          </a:p>
          <a:p>
            <a:pPr marL="285750" indent="-285750" defTabSz="914400" fontAlgn="auto">
              <a:lnSpc>
                <a:spcPct val="80000"/>
              </a:lnSpc>
              <a:spcBef>
                <a:spcPts val="600"/>
              </a:spcBef>
              <a:spcAft>
                <a:spcPts val="150"/>
              </a:spcAft>
              <a:buClr>
                <a:schemeClr val="tx2">
                  <a:lumMod val="75000"/>
                </a:schemeClr>
              </a:buClr>
              <a:buSzPct val="141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Por mercadería rechazada en destino y reimportada al país  (Com .“A” 4561).</a:t>
            </a:r>
          </a:p>
          <a:p>
            <a:pPr marL="285750" indent="-285750" defTabSz="914400" fontAlgn="auto">
              <a:lnSpc>
                <a:spcPct val="80000"/>
              </a:lnSpc>
              <a:spcBef>
                <a:spcPts val="600"/>
              </a:spcBef>
              <a:spcAft>
                <a:spcPts val="150"/>
              </a:spcAft>
              <a:buClr>
                <a:schemeClr val="tx2">
                  <a:lumMod val="75000"/>
                </a:schemeClr>
              </a:buClr>
              <a:buSzPct val="141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Con conformidad del BCRA, cuando no se pueda exportar por razones  Imprevisibles de fuerza mayor (Com. “A” 4561).</a:t>
            </a:r>
          </a:p>
          <a:p>
            <a:pPr marL="285750" indent="-285750" defTabSz="914400" fontAlgn="auto">
              <a:lnSpc>
                <a:spcPct val="80000"/>
              </a:lnSpc>
              <a:spcBef>
                <a:spcPts val="600"/>
              </a:spcBef>
              <a:spcAft>
                <a:spcPts val="150"/>
              </a:spcAft>
              <a:buClr>
                <a:schemeClr val="tx2">
                  <a:lumMod val="75000"/>
                </a:schemeClr>
              </a:buClr>
              <a:buSzPct val="141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Por montos que no superen los US$ 10.000 mensuales (Com “A” 4823).</a:t>
            </a:r>
          </a:p>
          <a:p>
            <a:pPr marL="285750" indent="-285750" defTabSz="914400" fontAlgn="auto">
              <a:lnSpc>
                <a:spcPct val="80000"/>
              </a:lnSpc>
              <a:spcBef>
                <a:spcPts val="600"/>
              </a:spcBef>
              <a:spcAft>
                <a:spcPts val="150"/>
              </a:spcAft>
              <a:buClr>
                <a:schemeClr val="tx2">
                  <a:lumMod val="75000"/>
                </a:schemeClr>
              </a:buClr>
              <a:buSzPct val="141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AR" sz="2000" u="none" dirty="0">
              <a:solidFill>
                <a:schemeClr val="tx2"/>
              </a:solidFill>
              <a:latin typeface="+mn-lt"/>
              <a:ea typeface="ＭＳ Ｐゴシック" pitchFamily="34" charset="-128"/>
              <a:cs typeface="+mn-cs"/>
            </a:endParaRPr>
          </a:p>
          <a:p>
            <a:pPr marL="285750" indent="-285750" defTabSz="914400" fontAlgn="auto">
              <a:lnSpc>
                <a:spcPct val="80000"/>
              </a:lnSpc>
              <a:spcBef>
                <a:spcPts val="600"/>
              </a:spcBef>
              <a:spcAft>
                <a:spcPts val="150"/>
              </a:spcAft>
              <a:buClr>
                <a:schemeClr val="tx2">
                  <a:lumMod val="75000"/>
                </a:schemeClr>
              </a:buClr>
              <a:buSzPct val="141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b="1" u="none" dirty="0">
                <a:solidFill>
                  <a:schemeClr val="tx2"/>
                </a:solidFill>
                <a:latin typeface="+mn-lt"/>
                <a:ea typeface="ＭＳ Ｐゴシック" pitchFamily="34" charset="-128"/>
                <a:cs typeface="+mn-cs"/>
              </a:rPr>
              <a:t>Anticipos y prefinanciaciones.</a:t>
            </a:r>
          </a:p>
          <a:p>
            <a:pPr marL="285750" indent="-285750" defTabSz="914400" fontAlgn="auto">
              <a:lnSpc>
                <a:spcPct val="80000"/>
              </a:lnSpc>
              <a:spcBef>
                <a:spcPts val="600"/>
              </a:spcBef>
              <a:spcAft>
                <a:spcPts val="150"/>
              </a:spcAft>
              <a:buClr>
                <a:schemeClr val="tx2">
                  <a:lumMod val="75000"/>
                </a:schemeClr>
              </a:buClr>
              <a:buSzPct val="141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AR" sz="2000" u="none" dirty="0">
              <a:solidFill>
                <a:schemeClr val="tx2"/>
              </a:solidFill>
              <a:latin typeface="+mn-lt"/>
              <a:ea typeface="ＭＳ Ｐゴシック" pitchFamily="34" charset="-128"/>
              <a:cs typeface="+mn-cs"/>
            </a:endParaRPr>
          </a:p>
          <a:p>
            <a:pPr marL="285750" indent="-285750" defTabSz="914400" fontAlgn="auto">
              <a:lnSpc>
                <a:spcPct val="80000"/>
              </a:lnSpc>
              <a:spcBef>
                <a:spcPts val="600"/>
              </a:spcBef>
              <a:spcAft>
                <a:spcPts val="150"/>
              </a:spcAft>
              <a:buClr>
                <a:schemeClr val="tx2">
                  <a:lumMod val="75000"/>
                </a:schemeClr>
              </a:buClr>
              <a:buSzPct val="141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Saldos de hasta el 5% o US$ 5000, el que sea mayor .</a:t>
            </a:r>
          </a:p>
          <a:p>
            <a:pPr marL="285750" indent="-285750" defTabSz="914400" fontAlgn="auto">
              <a:lnSpc>
                <a:spcPct val="80000"/>
              </a:lnSpc>
              <a:spcBef>
                <a:spcPts val="600"/>
              </a:spcBef>
              <a:spcAft>
                <a:spcPts val="150"/>
              </a:spcAft>
              <a:buClr>
                <a:schemeClr val="tx2">
                  <a:lumMod val="75000"/>
                </a:schemeClr>
              </a:buClr>
              <a:buSzPct val="141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AR" sz="2000" u="none" dirty="0">
                <a:solidFill>
                  <a:schemeClr val="tx2"/>
                </a:solidFill>
                <a:latin typeface="+mn-lt"/>
                <a:ea typeface="ＭＳ Ｐゴシック" pitchFamily="34" charset="-128"/>
                <a:cs typeface="+mn-cs"/>
              </a:rPr>
              <a:t>      (luego de haber embarcado) </a:t>
            </a:r>
            <a:endParaRPr lang="es-ES" sz="2000"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1200150" y="741363"/>
            <a:ext cx="6877050" cy="936625"/>
          </a:xfrm>
          <a:prstGeom prst="rect">
            <a:avLst/>
          </a:prstGeom>
        </p:spPr>
        <p:txBody>
          <a:bodyPr/>
          <a:lstStyle/>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ANTICIPOS Y PREFINANCIACIONES</a:t>
            </a:r>
          </a:p>
          <a:p>
            <a:pPr marL="342900" indent="-342900" algn="ctr" eaLnBrk="0" hangingPunct="0">
              <a:spcBef>
                <a:spcPct val="20000"/>
              </a:spcBef>
              <a:buFont typeface="Arial" charset="0"/>
              <a:buNone/>
              <a:defRPr/>
            </a:pPr>
            <a:r>
              <a:rPr lang="en-GB" sz="2800" b="1" u="none" dirty="0">
                <a:solidFill>
                  <a:schemeClr val="tx2"/>
                </a:solidFill>
                <a:latin typeface="+mn-lt"/>
                <a:ea typeface="ＭＳ Ｐゴシック" pitchFamily="34" charset="-128"/>
                <a:cs typeface="ＭＳ Ｐゴシック" charset="-128"/>
              </a:rPr>
              <a:t>Com. A 4443  / Com. A 5225 / Com. A 5492</a:t>
            </a:r>
          </a:p>
          <a:p>
            <a:pPr marL="342900" indent="-342900" algn="ctr" eaLnBrk="0" hangingPunct="0">
              <a:spcBef>
                <a:spcPct val="20000"/>
              </a:spcBef>
              <a:buFont typeface="Arial" charset="0"/>
              <a:buNone/>
              <a:defRPr/>
            </a:pPr>
            <a:endParaRPr lang="es-ES" sz="2800" u="none" dirty="0">
              <a:solidFill>
                <a:schemeClr val="tx2"/>
              </a:solidFill>
              <a:latin typeface="+mn-lt"/>
              <a:ea typeface="ＭＳ Ｐゴシック" charset="-128"/>
              <a:cs typeface="ＭＳ Ｐゴシック" charset="-128"/>
            </a:endParaRPr>
          </a:p>
        </p:txBody>
      </p:sp>
      <p:sp>
        <p:nvSpPr>
          <p:cNvPr id="9" name="8 Rectángulo"/>
          <p:cNvSpPr/>
          <p:nvPr/>
        </p:nvSpPr>
        <p:spPr>
          <a:xfrm>
            <a:off x="266700" y="1335088"/>
            <a:ext cx="8858250" cy="369887"/>
          </a:xfrm>
          <a:prstGeom prst="rect">
            <a:avLst/>
          </a:prstGeom>
        </p:spPr>
        <p:txBody>
          <a:bodyPr>
            <a:spAutoFit/>
          </a:bodyPr>
          <a:lstStyle/>
          <a:p>
            <a:pPr marL="342900" indent="-342900" defTabSz="914400" fontAlgn="auto">
              <a:lnSpc>
                <a:spcPct val="80000"/>
              </a:lnSpc>
              <a:spcBef>
                <a:spcPts val="600"/>
              </a:spcBef>
              <a:spcAft>
                <a:spcPts val="150"/>
              </a:spcAft>
              <a:buClr>
                <a:schemeClr val="tx1"/>
              </a:buClr>
              <a:buSzPct val="7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ES" sz="2200" dirty="0">
              <a:solidFill>
                <a:schemeClr val="accent4">
                  <a:lumMod val="75000"/>
                </a:schemeClr>
              </a:solidFill>
              <a:latin typeface="+mn-lt"/>
              <a:ea typeface="ＭＳ Ｐゴシック" pitchFamily="34" charset="-128"/>
              <a:cs typeface="+mn-cs"/>
            </a:endParaRPr>
          </a:p>
        </p:txBody>
      </p:sp>
      <p:sp>
        <p:nvSpPr>
          <p:cNvPr id="7" name="Rectangle 2"/>
          <p:cNvSpPr txBox="1">
            <a:spLocks noChangeArrowheads="1"/>
          </p:cNvSpPr>
          <p:nvPr/>
        </p:nvSpPr>
        <p:spPr bwMode="auto">
          <a:xfrm>
            <a:off x="684213" y="1557338"/>
            <a:ext cx="8062912" cy="5041900"/>
          </a:xfrm>
          <a:prstGeom prst="rect">
            <a:avLst/>
          </a:prstGeom>
          <a:noFill/>
          <a:ln>
            <a:round/>
            <a:headEnd/>
            <a:tailEnd/>
          </a:ln>
        </p:spPr>
        <p:txBody>
          <a:bodyPr lIns="90000" tIns="46800" rIns="90000" bIns="46800"/>
          <a:lstStyle/>
          <a:p>
            <a:pPr marL="658813" indent="-658813" algn="just" defTabSz="914400" fontAlgn="auto">
              <a:lnSpc>
                <a:spcPct val="90000"/>
              </a:lnSpc>
              <a:spcBef>
                <a:spcPts val="600"/>
              </a:spcBef>
              <a:spcAft>
                <a:spcPts val="0"/>
              </a:spcAft>
              <a:buClr>
                <a:schemeClr val="tx1"/>
              </a:buClr>
              <a:buSzPct val="70000"/>
              <a:buFont typeface="Wingdings" pitchFamily="2" charset="2"/>
              <a:buNone/>
              <a:tabLst>
                <a:tab pos="1228725" algn="l"/>
                <a:tab pos="2143125" algn="l"/>
                <a:tab pos="3057525" algn="l"/>
                <a:tab pos="3971925" algn="l"/>
                <a:tab pos="4886325" algn="l"/>
                <a:tab pos="5800725" algn="l"/>
                <a:tab pos="6715125" algn="l"/>
                <a:tab pos="7629525" algn="l"/>
                <a:tab pos="8543925" algn="l"/>
                <a:tab pos="9458325" algn="l"/>
                <a:tab pos="10372725" algn="l"/>
              </a:tabLst>
              <a:defRPr/>
            </a:pPr>
            <a:endParaRPr lang="es-AR" sz="2200" u="none" dirty="0">
              <a:solidFill>
                <a:schemeClr val="accent4">
                  <a:lumMod val="75000"/>
                </a:schemeClr>
              </a:solidFill>
              <a:latin typeface="+mn-lt"/>
              <a:ea typeface="ＭＳ Ｐゴシック" pitchFamily="34" charset="-128"/>
              <a:cs typeface="+mn-cs"/>
            </a:endParaRPr>
          </a:p>
        </p:txBody>
      </p:sp>
      <p:sp>
        <p:nvSpPr>
          <p:cNvPr id="10" name="9 CuadroTexto"/>
          <p:cNvSpPr txBox="1"/>
          <p:nvPr/>
        </p:nvSpPr>
        <p:spPr>
          <a:xfrm>
            <a:off x="228600" y="1844675"/>
            <a:ext cx="8686800" cy="4400550"/>
          </a:xfrm>
          <a:prstGeom prst="rect">
            <a:avLst/>
          </a:prstGeom>
          <a:noFill/>
        </p:spPr>
        <p:txBody>
          <a:bodyPr>
            <a:spAutoFit/>
          </a:bodyPr>
          <a:lstStyle/>
          <a:p>
            <a:pPr marL="658813" indent="-658813" algn="just" defTabSz="914400" fontAlgn="auto">
              <a:lnSpc>
                <a:spcPct val="90000"/>
              </a:lnSpc>
              <a:spcBef>
                <a:spcPts val="6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Los exportadores pueden regularizar la situación de atraso en los embarques y</a:t>
            </a:r>
          </a:p>
          <a:p>
            <a:pPr marL="658813" indent="-658813" algn="just" defTabSz="914400" fontAlgn="auto">
              <a:lnSpc>
                <a:spcPct val="90000"/>
              </a:lnSpc>
              <a:spcBef>
                <a:spcPts val="6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Quedar  habilitados a liquidar nuevas operaciones de las siguientes maneras:</a:t>
            </a:r>
          </a:p>
          <a:p>
            <a:pPr marL="658813" indent="-658813" algn="just" defTabSz="914400" fontAlgn="auto">
              <a:lnSpc>
                <a:spcPct val="90000"/>
              </a:lnSpc>
              <a:spcBef>
                <a:spcPts val="6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endParaRPr lang="es-AR" sz="1800" u="none" dirty="0">
              <a:solidFill>
                <a:schemeClr val="tx2"/>
              </a:solidFill>
              <a:latin typeface="+mn-lt"/>
              <a:ea typeface="ＭＳ Ｐゴシック" pitchFamily="34" charset="-128"/>
              <a:cs typeface="+mn-cs"/>
            </a:endParaRPr>
          </a:p>
          <a:p>
            <a:pPr marL="1033463" lvl="1" indent="-576263" algn="just" defTabSz="914400" fontAlgn="auto">
              <a:lnSpc>
                <a:spcPct val="90000"/>
              </a:lnSpc>
              <a:spcBef>
                <a:spcPts val="1925"/>
              </a:spcBef>
              <a:spcAft>
                <a:spcPts val="0"/>
              </a:spcAft>
              <a:buClr>
                <a:schemeClr val="accent1">
                  <a:lumMod val="75000"/>
                </a:schemeClr>
              </a:buClr>
              <a:buSzPct val="141000"/>
              <a:buFont typeface="Wingdings" pitchFamily="2" charset="2"/>
              <a:buChar char="ü"/>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Embarcar los bienes pendientes.</a:t>
            </a:r>
          </a:p>
          <a:p>
            <a:pPr marL="1033463" lvl="1" indent="-576263" algn="just" defTabSz="914400" fontAlgn="auto">
              <a:lnSpc>
                <a:spcPct val="90000"/>
              </a:lnSpc>
              <a:spcBef>
                <a:spcPts val="550"/>
              </a:spcBef>
              <a:spcAft>
                <a:spcPts val="0"/>
              </a:spcAft>
              <a:buClr>
                <a:schemeClr val="accent1">
                  <a:lumMod val="75000"/>
                </a:schemeClr>
              </a:buClr>
              <a:buSzPct val="141000"/>
              <a:buFont typeface="Wingdings" pitchFamily="2" charset="2"/>
              <a:buChar char="ü"/>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Cancelar al acreedor bajo las normas aplicables a los préstamos financieros demostrando la permanencia mínima de un año y constituyendo el depósito de la Com. A 4359 (de corresponder).</a:t>
            </a:r>
          </a:p>
          <a:p>
            <a:pPr marL="1033463" lvl="1" indent="-576263" algn="just" defTabSz="914400" fontAlgn="auto">
              <a:lnSpc>
                <a:spcPct val="90000"/>
              </a:lnSpc>
              <a:spcBef>
                <a:spcPts val="550"/>
              </a:spcBef>
              <a:spcAft>
                <a:spcPts val="0"/>
              </a:spcAft>
              <a:buClr>
                <a:schemeClr val="accent1">
                  <a:lumMod val="75000"/>
                </a:schemeClr>
              </a:buClr>
              <a:buSzPct val="141000"/>
              <a:buFont typeface="Wingdings" pitchFamily="2" charset="2"/>
              <a:buChar char="ü"/>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Cancelar la deuda con la entidad financiera local por cualquier modalidad que no sea por la aplicación de anticipos o cobros de exportaciones.</a:t>
            </a:r>
          </a:p>
          <a:p>
            <a:pPr marL="658813" indent="-658813" algn="just" defTabSz="914400" fontAlgn="auto">
              <a:lnSpc>
                <a:spcPct val="30000"/>
              </a:lnSpc>
              <a:spcBef>
                <a:spcPts val="23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endParaRPr lang="es-AR" sz="1800" u="none" dirty="0">
              <a:solidFill>
                <a:schemeClr val="tx2"/>
              </a:solidFill>
              <a:latin typeface="+mn-lt"/>
              <a:ea typeface="ＭＳ Ｐゴシック" pitchFamily="34" charset="-128"/>
              <a:cs typeface="+mn-cs"/>
            </a:endParaRPr>
          </a:p>
          <a:p>
            <a:pPr marL="658813" indent="-658813" algn="just" defTabSz="914400" fontAlgn="auto">
              <a:lnSpc>
                <a:spcPct val="30000"/>
              </a:lnSpc>
              <a:spcBef>
                <a:spcPts val="23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En los últimos dos casos, se aplica una restricción adicional de 60  </a:t>
            </a:r>
          </a:p>
          <a:p>
            <a:pPr marL="658813" indent="-658813" algn="just" defTabSz="914400" fontAlgn="auto">
              <a:lnSpc>
                <a:spcPct val="30000"/>
              </a:lnSpc>
              <a:spcBef>
                <a:spcPts val="23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días para el ingreso </a:t>
            </a:r>
            <a:r>
              <a:rPr lang="es-AR" sz="1800" dirty="0">
                <a:solidFill>
                  <a:schemeClr val="tx2"/>
                </a:solidFill>
                <a:latin typeface="+mn-lt"/>
                <a:ea typeface="ＭＳ Ｐゴシック" pitchFamily="34" charset="-128"/>
                <a:cs typeface="+mn-cs"/>
              </a:rPr>
              <a:t>d</a:t>
            </a:r>
            <a:r>
              <a:rPr lang="es-AR" sz="1800" u="none" dirty="0">
                <a:solidFill>
                  <a:schemeClr val="tx2"/>
                </a:solidFill>
                <a:latin typeface="+mn-lt"/>
                <a:ea typeface="ＭＳ Ｐゴシック" pitchFamily="34" charset="-128"/>
                <a:cs typeface="+mn-cs"/>
              </a:rPr>
              <a:t>e nuevas prefinanciaciones locales o del </a:t>
            </a:r>
          </a:p>
          <a:p>
            <a:pPr marL="658813" indent="-658813" algn="just" defTabSz="914400" fontAlgn="auto">
              <a:lnSpc>
                <a:spcPct val="30000"/>
              </a:lnSpc>
              <a:spcBef>
                <a:spcPts val="2300"/>
              </a:spcBef>
              <a:spcAft>
                <a:spcPts val="0"/>
              </a:spcAft>
              <a:buClr>
                <a:schemeClr val="tx1"/>
              </a:buClr>
              <a:buSzPct val="70000"/>
              <a:tabLst>
                <a:tab pos="1228725" algn="l"/>
                <a:tab pos="2143125" algn="l"/>
                <a:tab pos="3057525" algn="l"/>
                <a:tab pos="3971925" algn="l"/>
                <a:tab pos="4886325" algn="l"/>
                <a:tab pos="5800725" algn="l"/>
                <a:tab pos="6715125" algn="l"/>
                <a:tab pos="7629525" algn="l"/>
                <a:tab pos="8543925" algn="l"/>
                <a:tab pos="9458325" algn="l"/>
                <a:tab pos="10372725" algn="l"/>
              </a:tabLst>
              <a:defRPr/>
            </a:pPr>
            <a:r>
              <a:rPr lang="es-AR" sz="1800" u="none" dirty="0">
                <a:solidFill>
                  <a:schemeClr val="tx2"/>
                </a:solidFill>
                <a:latin typeface="+mn-lt"/>
                <a:ea typeface="ＭＳ Ｐゴシック" pitchFamily="34" charset="-128"/>
                <a:cs typeface="+mn-cs"/>
              </a:rPr>
              <a:t>exterior, no para anticipos de  clientes.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111250" y="1712913"/>
            <a:ext cx="7197725" cy="2554287"/>
          </a:xfrm>
          <a:prstGeom prst="rect">
            <a:avLst/>
          </a:prstGeom>
          <a:noFill/>
        </p:spPr>
        <p:txBody>
          <a:bodyPr>
            <a:spAutoFit/>
          </a:bodyPr>
          <a:lstStyle/>
          <a:p>
            <a:pPr algn="ctr">
              <a:defRPr/>
            </a:pPr>
            <a:r>
              <a:rPr lang="es-AR" sz="4800" b="1" i="1" u="none" dirty="0">
                <a:solidFill>
                  <a:schemeClr val="tx2"/>
                </a:solidFill>
                <a:latin typeface="+mn-lt"/>
                <a:ea typeface="ＭＳ Ｐゴシック" pitchFamily="34" charset="-128"/>
                <a:cs typeface="+mn-cs"/>
              </a:rPr>
              <a:t>PAGO DE IMPORTACIÓN</a:t>
            </a:r>
          </a:p>
          <a:p>
            <a:pPr algn="ctr">
              <a:defRPr/>
            </a:pPr>
            <a:endParaRPr lang="es-AR" sz="4800" b="1" i="1" u="none" dirty="0">
              <a:solidFill>
                <a:schemeClr val="tx2"/>
              </a:solidFill>
              <a:latin typeface="+mn-lt"/>
              <a:ea typeface="ＭＳ Ｐゴシック" pitchFamily="34" charset="-128"/>
              <a:cs typeface="+mn-cs"/>
            </a:endParaRPr>
          </a:p>
          <a:p>
            <a:pPr marL="0" lvl="4" algn="ctr">
              <a:defRPr/>
            </a:pPr>
            <a:r>
              <a:rPr lang="es-AR" sz="1600" u="none" dirty="0">
                <a:solidFill>
                  <a:schemeClr val="tx2"/>
                </a:solidFill>
                <a:ea typeface="ＭＳ Ｐゴシック" pitchFamily="34" charset="-128"/>
                <a:cs typeface="+mn-cs"/>
              </a:rPr>
              <a:t>REORDENAMIENTO COMUNICACIÓN “A” 5274 BCRA y sus modificatorias.</a:t>
            </a:r>
          </a:p>
          <a:p>
            <a:pPr algn="ctr">
              <a:defRPr/>
            </a:pPr>
            <a:endParaRPr lang="es-AR" sz="4800" b="1" i="1"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62050" y="1238250"/>
            <a:ext cx="6591300" cy="523875"/>
          </a:xfrm>
          <a:prstGeom prst="rect">
            <a:avLst/>
          </a:prstGeom>
          <a:noFill/>
        </p:spPr>
        <p:txBody>
          <a:bodyPr>
            <a:spAutoFit/>
          </a:bodyPr>
          <a:lstStyle/>
          <a:p>
            <a:pPr algn="ctr">
              <a:defRPr/>
            </a:pPr>
            <a:r>
              <a:rPr lang="es-AR" sz="2800" b="1" u="none" dirty="0">
                <a:solidFill>
                  <a:schemeClr val="tx2"/>
                </a:solidFill>
                <a:latin typeface="+mn-lt"/>
                <a:ea typeface="ＭＳ Ｐゴシック" pitchFamily="34" charset="-128"/>
                <a:cs typeface="+mn-cs"/>
              </a:rPr>
              <a:t>SEPAIMPO</a:t>
            </a:r>
            <a:endParaRPr lang="es-ES" sz="2800" b="1" u="none" dirty="0">
              <a:solidFill>
                <a:schemeClr val="tx2"/>
              </a:solidFill>
              <a:latin typeface="+mn-lt"/>
              <a:ea typeface="ＭＳ Ｐゴシック" pitchFamily="34" charset="-128"/>
              <a:cs typeface="+mn-cs"/>
            </a:endParaRP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381000" y="202565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r>
              <a:rPr lang="es-AR" sz="2100" u="none" dirty="0">
                <a:solidFill>
                  <a:schemeClr val="tx2"/>
                </a:solidFill>
                <a:latin typeface="+mn-lt"/>
                <a:ea typeface="ＭＳ Ｐゴシック" pitchFamily="34" charset="-128"/>
                <a:cs typeface="+mn-cs"/>
              </a:rPr>
              <a:t>Sistema de Seguimiento de Pagos de Importaciones.</a:t>
            </a: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AR" sz="2100" u="none" dirty="0">
              <a:solidFill>
                <a:schemeClr val="tx2"/>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r>
              <a:rPr lang="es-AR" sz="2100" u="none" dirty="0">
                <a:solidFill>
                  <a:schemeClr val="tx2"/>
                </a:solidFill>
                <a:latin typeface="+mn-lt"/>
                <a:ea typeface="ＭＳ Ｐゴシック" pitchFamily="34" charset="-128"/>
                <a:cs typeface="+mn-cs"/>
              </a:rPr>
              <a:t>Permite monitorear los pagos asociados a un REGISTRO DE INGRESO ADUANERO  oficializado a partir del 1/7/2010 inclusive.</a:t>
            </a: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AR" sz="2100" u="none" dirty="0">
              <a:solidFill>
                <a:schemeClr val="tx2"/>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r>
              <a:rPr lang="es-AR" sz="2100" u="none" dirty="0">
                <a:solidFill>
                  <a:schemeClr val="tx2"/>
                </a:solidFill>
                <a:latin typeface="+mn-lt"/>
                <a:ea typeface="ＭＳ Ｐゴシック" pitchFamily="34" charset="-128"/>
                <a:cs typeface="+mn-cs"/>
              </a:rPr>
              <a:t>Permite demostrar el ingreso de bienes al país relacionados a pagos efectuados con anterioridad al REGISTRO DE INGRESO ADUANERO que se realicen a partir del 1/7/2010 inclusive.</a:t>
            </a: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AR" sz="2100" u="none" dirty="0">
              <a:solidFill>
                <a:schemeClr val="tx2"/>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r>
              <a:rPr lang="es-AR" sz="2100" u="none" dirty="0">
                <a:solidFill>
                  <a:schemeClr val="tx2"/>
                </a:solidFill>
                <a:latin typeface="+mn-lt"/>
                <a:ea typeface="ＭＳ Ｐゴシック" pitchFamily="34" charset="-128"/>
                <a:cs typeface="+mn-cs"/>
              </a:rPr>
              <a:t>Stock al 30/6/2010 inclusive.</a:t>
            </a: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100" u="none" dirty="0">
              <a:solidFill>
                <a:schemeClr val="tx2"/>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100"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1000" y="1009650"/>
            <a:ext cx="8763000" cy="954088"/>
          </a:xfrm>
          <a:prstGeom prst="rect">
            <a:avLst/>
          </a:prstGeom>
          <a:noFill/>
        </p:spPr>
        <p:txBody>
          <a:bodyPr>
            <a:spAutoFit/>
          </a:bodyPr>
          <a:lstStyle/>
          <a:p>
            <a:pPr>
              <a:defRPr/>
            </a:pPr>
            <a:r>
              <a:rPr lang="es-ES" sz="2800" b="1" u="none" dirty="0">
                <a:solidFill>
                  <a:schemeClr val="tx2"/>
                </a:solidFill>
                <a:latin typeface="+mn-lt"/>
                <a:ea typeface="ＭＳ Ｐゴシック" pitchFamily="34" charset="-128"/>
                <a:cs typeface="+mn-cs"/>
              </a:rPr>
              <a:t>Declaración Jurada Anticipada</a:t>
            </a:r>
          </a:p>
          <a:p>
            <a:pPr>
              <a:defRPr/>
            </a:pPr>
            <a:r>
              <a:rPr lang="es-ES" sz="2800" b="1" u="none" dirty="0">
                <a:solidFill>
                  <a:schemeClr val="tx2"/>
                </a:solidFill>
                <a:latin typeface="+mn-lt"/>
                <a:ea typeface="ＭＳ Ｐゴシック" pitchFamily="34" charset="-128"/>
                <a:cs typeface="+mn-cs"/>
              </a:rPr>
              <a:t> D.J.A.I. (</a:t>
            </a:r>
            <a:r>
              <a:rPr lang="es-ES" sz="2800" u="none" dirty="0">
                <a:solidFill>
                  <a:schemeClr val="tx2"/>
                </a:solidFill>
                <a:latin typeface="+mn-lt"/>
                <a:ea typeface="ＭＳ Ｐゴシック" pitchFamily="34" charset="-128"/>
                <a:cs typeface="+mn-cs"/>
              </a:rPr>
              <a:t>Com. A 5274, RG3252, RG3255, RG3256)</a:t>
            </a:r>
            <a:endParaRPr lang="es-ES" sz="2800" b="1" u="none" dirty="0">
              <a:solidFill>
                <a:schemeClr val="tx2"/>
              </a:solidFill>
              <a:latin typeface="+mn-lt"/>
              <a:ea typeface="ＭＳ Ｐゴシック" pitchFamily="34" charset="-128"/>
              <a:cs typeface="+mn-cs"/>
            </a:endParaRP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509588" y="166370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p:txBody>
      </p:sp>
      <p:sp>
        <p:nvSpPr>
          <p:cNvPr id="5" name="4 Rectángulo"/>
          <p:cNvSpPr/>
          <p:nvPr/>
        </p:nvSpPr>
        <p:spPr>
          <a:xfrm>
            <a:off x="800100" y="2400300"/>
            <a:ext cx="7600950" cy="3582988"/>
          </a:xfrm>
          <a:prstGeom prst="rect">
            <a:avLst/>
          </a:prstGeom>
        </p:spPr>
        <p:txBody>
          <a:bodyPr>
            <a:spAutoFit/>
          </a:bodyPr>
          <a:lstStyle/>
          <a:p>
            <a:pPr marL="342900" indent="-342900" algn="ctr" eaLnBrk="0" hangingPunct="0">
              <a:lnSpc>
                <a:spcPct val="90000"/>
              </a:lnSpc>
              <a:spcBef>
                <a:spcPct val="20000"/>
              </a:spcBef>
              <a:defRPr/>
            </a:pPr>
            <a:r>
              <a:rPr lang="es-ES" sz="2100" u="none" dirty="0">
                <a:solidFill>
                  <a:schemeClr val="tx2"/>
                </a:solidFill>
                <a:latin typeface="+mn-lt"/>
                <a:ea typeface="ＭＳ Ｐゴシック" charset="-128"/>
                <a:cs typeface="ＭＳ Ｐゴシック" charset="-128"/>
              </a:rPr>
              <a:t>		</a:t>
            </a:r>
          </a:p>
          <a:p>
            <a:pPr marL="342900" indent="-342900" algn="ctr" eaLnBrk="0" hangingPunct="0">
              <a:lnSpc>
                <a:spcPct val="90000"/>
              </a:lnSpc>
              <a:spcBef>
                <a:spcPct val="20000"/>
              </a:spcBef>
              <a:defRPr/>
            </a:pPr>
            <a:r>
              <a:rPr lang="es-ES" sz="2100" u="none" dirty="0">
                <a:solidFill>
                  <a:schemeClr val="tx2"/>
                </a:solidFill>
                <a:latin typeface="+mn-lt"/>
                <a:ea typeface="ＭＳ Ｐゴシック" charset="-128"/>
                <a:cs typeface="ＭＳ Ｐゴシック" charset="-128"/>
              </a:rPr>
              <a:t>Vigencia 31/01/2012 inclusive y para la </a:t>
            </a:r>
            <a:r>
              <a:rPr lang="es-ES" sz="2100" b="1" u="none" dirty="0">
                <a:solidFill>
                  <a:schemeClr val="tx2"/>
                </a:solidFill>
                <a:latin typeface="+mn-lt"/>
                <a:ea typeface="ＭＳ Ｐゴシック" charset="-128"/>
                <a:cs typeface="ＭＳ Ｐゴシック" charset="-128"/>
              </a:rPr>
              <a:t>DJAI </a:t>
            </a:r>
            <a:r>
              <a:rPr lang="es-ES" sz="2100" u="none" dirty="0">
                <a:solidFill>
                  <a:schemeClr val="tx2"/>
                </a:solidFill>
                <a:latin typeface="+mn-lt"/>
                <a:ea typeface="ＭＳ Ｐゴシック" charset="-128"/>
                <a:cs typeface="ＭＳ Ｐゴシック" charset="-128"/>
              </a:rPr>
              <a:t>desde el 01/02/2012</a:t>
            </a:r>
          </a:p>
          <a:p>
            <a:pPr marL="342900" indent="-342900" algn="ctr" eaLnBrk="0" hangingPunct="0">
              <a:lnSpc>
                <a:spcPct val="90000"/>
              </a:lnSpc>
              <a:spcBef>
                <a:spcPct val="20000"/>
              </a:spcBef>
              <a:defRPr/>
            </a:pPr>
            <a:r>
              <a:rPr lang="es-ES" sz="2100" u="none" dirty="0">
                <a:solidFill>
                  <a:schemeClr val="tx2"/>
                </a:solidFill>
                <a:latin typeface="+mn-lt"/>
                <a:ea typeface="ＭＳ Ｐゴシック" charset="-128"/>
                <a:cs typeface="ＭＳ Ｐゴシック" charset="-128"/>
              </a:rPr>
              <a:t>inclusive. Programa de Consultas Operaciones Cambiarias </a:t>
            </a:r>
            <a:r>
              <a:rPr lang="es-ES" sz="2100" b="1" u="none" dirty="0">
                <a:solidFill>
                  <a:schemeClr val="tx2"/>
                </a:solidFill>
                <a:latin typeface="+mn-lt"/>
                <a:ea typeface="ＭＳ Ｐゴシック" charset="-128"/>
                <a:cs typeface="ＭＳ Ｐゴシック" charset="-128"/>
              </a:rPr>
              <a:t>(COC)</a:t>
            </a:r>
          </a:p>
          <a:p>
            <a:pPr marL="342900" indent="-342900" algn="ctr" eaLnBrk="0" hangingPunct="0">
              <a:lnSpc>
                <a:spcPct val="90000"/>
              </a:lnSpc>
              <a:spcBef>
                <a:spcPct val="20000"/>
              </a:spcBef>
              <a:defRPr/>
            </a:pPr>
            <a:endParaRPr lang="es-ES" sz="2100" dirty="0">
              <a:solidFill>
                <a:schemeClr val="tx2"/>
              </a:solidFill>
              <a:latin typeface="+mn-lt"/>
              <a:ea typeface="ＭＳ Ｐゴシック" charset="-128"/>
              <a:cs typeface="ＭＳ Ｐゴシック" charset="-128"/>
            </a:endParaRPr>
          </a:p>
          <a:p>
            <a:pPr marL="342900" indent="-342900" algn="ctr" eaLnBrk="0" hangingPunct="0">
              <a:lnSpc>
                <a:spcPct val="90000"/>
              </a:lnSpc>
              <a:spcBef>
                <a:spcPct val="20000"/>
              </a:spcBef>
              <a:defRPr/>
            </a:pPr>
            <a:r>
              <a:rPr lang="es-ES" sz="2100" u="none" dirty="0">
                <a:solidFill>
                  <a:schemeClr val="tx2"/>
                </a:solidFill>
                <a:latin typeface="+mn-lt"/>
                <a:ea typeface="ＭＳ Ｐゴシック" charset="-128"/>
                <a:cs typeface="ＭＳ Ｐゴシック" charset="-128"/>
              </a:rPr>
              <a:t>RG3210/RG3212/Com. A 5245, modificatorias y </a:t>
            </a:r>
          </a:p>
          <a:p>
            <a:pPr marL="342900" indent="-342900" algn="ctr" eaLnBrk="0" hangingPunct="0">
              <a:lnSpc>
                <a:spcPct val="90000"/>
              </a:lnSpc>
              <a:spcBef>
                <a:spcPct val="20000"/>
              </a:spcBef>
              <a:defRPr/>
            </a:pPr>
            <a:r>
              <a:rPr lang="es-ES" sz="2100" u="none" dirty="0">
                <a:solidFill>
                  <a:schemeClr val="tx2"/>
                </a:solidFill>
                <a:latin typeface="+mn-lt"/>
                <a:ea typeface="ＭＳ Ｐゴシック" charset="-128"/>
                <a:cs typeface="ＭＳ Ｐゴシック" charset="-128"/>
              </a:rPr>
              <a:t>complementarias vigencia para informar DJAI 01/02/2012.</a:t>
            </a:r>
          </a:p>
          <a:p>
            <a:pPr marL="342900" indent="-342900" algn="ctr" eaLnBrk="0" hangingPunct="0">
              <a:lnSpc>
                <a:spcPct val="90000"/>
              </a:lnSpc>
              <a:spcBef>
                <a:spcPct val="20000"/>
              </a:spcBef>
              <a:defRPr/>
            </a:pPr>
            <a:endParaRPr lang="es-AR" sz="2100" u="none" dirty="0">
              <a:solidFill>
                <a:schemeClr val="tx2"/>
              </a:solidFill>
              <a:latin typeface="+mn-lt"/>
              <a:ea typeface="ＭＳ Ｐゴシック" charset="-128"/>
              <a:cs typeface="ＭＳ Ｐゴシック" charset="-128"/>
            </a:endParaRPr>
          </a:p>
          <a:p>
            <a:pPr marL="342900" indent="-342900" algn="ctr" eaLnBrk="0" hangingPunct="0">
              <a:lnSpc>
                <a:spcPct val="90000"/>
              </a:lnSpc>
              <a:spcBef>
                <a:spcPct val="20000"/>
              </a:spcBef>
              <a:defRPr/>
            </a:pPr>
            <a:r>
              <a:rPr lang="es-AR" sz="2100" u="none" dirty="0">
                <a:solidFill>
                  <a:schemeClr val="tx2"/>
                </a:solidFill>
                <a:latin typeface="+mn-lt"/>
                <a:ea typeface="ＭＳ Ｐゴシック" charset="-128"/>
                <a:cs typeface="ＭＳ Ｐゴシック" charset="-128"/>
              </a:rPr>
              <a:t>La DJAI debe estar en </a:t>
            </a:r>
            <a:r>
              <a:rPr lang="es-AR" sz="2100" b="1" u="none" dirty="0">
                <a:solidFill>
                  <a:schemeClr val="tx2"/>
                </a:solidFill>
                <a:latin typeface="+mn-lt"/>
                <a:ea typeface="ＭＳ Ｐゴシック" charset="-128"/>
                <a:cs typeface="ＭＳ Ｐゴシック" charset="-128"/>
              </a:rPr>
              <a:t>estado “SALIDA” </a:t>
            </a:r>
            <a:r>
              <a:rPr lang="es-AR" sz="2100" u="none" dirty="0">
                <a:solidFill>
                  <a:schemeClr val="tx2"/>
                </a:solidFill>
                <a:latin typeface="+mn-lt"/>
                <a:ea typeface="ＭＳ Ｐゴシック" charset="-128"/>
                <a:cs typeface="ＭＳ Ｐゴシック" charset="-128"/>
              </a:rPr>
              <a:t>para pagos de anticipos y </a:t>
            </a:r>
          </a:p>
          <a:p>
            <a:pPr marL="342900" indent="-342900" algn="ctr" eaLnBrk="0" hangingPunct="0">
              <a:lnSpc>
                <a:spcPct val="90000"/>
              </a:lnSpc>
              <a:spcBef>
                <a:spcPct val="20000"/>
              </a:spcBef>
              <a:defRPr/>
            </a:pPr>
            <a:r>
              <a:rPr lang="es-AR" sz="2100" u="none" dirty="0">
                <a:solidFill>
                  <a:schemeClr val="tx2"/>
                </a:solidFill>
                <a:latin typeface="+mn-lt"/>
                <a:ea typeface="ＭＳ Ｐゴシック" charset="-128"/>
                <a:cs typeface="ＭＳ Ｐゴシック" charset="-128"/>
              </a:rPr>
              <a:t>deudas sin registro de ingreso aduanero, emisión de </a:t>
            </a:r>
          </a:p>
          <a:p>
            <a:pPr marL="342900" indent="-342900" algn="ctr" eaLnBrk="0" hangingPunct="0">
              <a:lnSpc>
                <a:spcPct val="90000"/>
              </a:lnSpc>
              <a:spcBef>
                <a:spcPct val="20000"/>
              </a:spcBef>
              <a:defRPr/>
            </a:pPr>
            <a:r>
              <a:rPr lang="es-AR" sz="2100" u="none" dirty="0">
                <a:solidFill>
                  <a:schemeClr val="tx2"/>
                </a:solidFill>
                <a:latin typeface="+mn-lt"/>
                <a:ea typeface="ＭＳ Ｐゴシック" charset="-128"/>
                <a:cs typeface="ＭＳ Ｐゴシック" charset="-128"/>
              </a:rPr>
              <a:t>créditos documentarios y de garantías bancarias.</a:t>
            </a:r>
            <a:endParaRPr lang="es-ES" sz="2100" u="none" dirty="0">
              <a:solidFill>
                <a:schemeClr val="tx2"/>
              </a:solidFill>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1000" y="1085850"/>
            <a:ext cx="8763000" cy="954088"/>
          </a:xfrm>
          <a:prstGeom prst="rect">
            <a:avLst/>
          </a:prstGeom>
          <a:noFill/>
        </p:spPr>
        <p:txBody>
          <a:bodyPr>
            <a:spAutoFit/>
          </a:bodyPr>
          <a:lstStyle/>
          <a:p>
            <a:pPr>
              <a:defRPr/>
            </a:pPr>
            <a:r>
              <a:rPr lang="es-ES" sz="2800" b="1" u="none" dirty="0">
                <a:solidFill>
                  <a:schemeClr val="tx2"/>
                </a:solidFill>
                <a:latin typeface="+mn-lt"/>
                <a:ea typeface="ＭＳ Ｐゴシック" pitchFamily="34" charset="-128"/>
                <a:cs typeface="+mn-cs"/>
              </a:rPr>
              <a:t>Declaración Jurada Anticipada</a:t>
            </a:r>
          </a:p>
          <a:p>
            <a:pPr>
              <a:defRPr/>
            </a:pPr>
            <a:r>
              <a:rPr lang="es-ES" sz="2800" b="1" u="none" dirty="0">
                <a:solidFill>
                  <a:schemeClr val="tx2"/>
                </a:solidFill>
                <a:latin typeface="+mn-lt"/>
                <a:ea typeface="ＭＳ Ｐゴシック" pitchFamily="34" charset="-128"/>
                <a:cs typeface="+mn-cs"/>
              </a:rPr>
              <a:t> D.J.A.I. (</a:t>
            </a:r>
            <a:r>
              <a:rPr lang="es-ES" sz="2800" u="none" dirty="0">
                <a:solidFill>
                  <a:schemeClr val="tx2"/>
                </a:solidFill>
                <a:latin typeface="+mn-lt"/>
                <a:ea typeface="ＭＳ Ｐゴシック" pitchFamily="34" charset="-128"/>
                <a:cs typeface="+mn-cs"/>
              </a:rPr>
              <a:t>Com. A 5274, RG3252, RG3255, RG3256)</a:t>
            </a:r>
            <a:endParaRPr lang="es-ES" sz="2800" b="1" u="none" dirty="0">
              <a:solidFill>
                <a:schemeClr val="tx2"/>
              </a:solidFill>
              <a:latin typeface="+mn-lt"/>
              <a:ea typeface="ＭＳ Ｐゴシック" pitchFamily="34" charset="-128"/>
              <a:cs typeface="+mn-cs"/>
            </a:endParaRP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509588" y="166370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p:txBody>
      </p:sp>
      <p:sp>
        <p:nvSpPr>
          <p:cNvPr id="5" name="4 Rectángulo"/>
          <p:cNvSpPr/>
          <p:nvPr/>
        </p:nvSpPr>
        <p:spPr>
          <a:xfrm>
            <a:off x="819150" y="2152649"/>
            <a:ext cx="8324850" cy="3077766"/>
          </a:xfrm>
          <a:prstGeom prst="rect">
            <a:avLst/>
          </a:prstGeom>
        </p:spPr>
        <p:txBody>
          <a:bodyPr>
            <a:spAutoFit/>
          </a:bodyPr>
          <a:lstStyle/>
          <a:p>
            <a:pPr marL="342900" indent="-342900" algn="ctr" eaLnBrk="0" hangingPunct="0">
              <a:lnSpc>
                <a:spcPct val="90000"/>
              </a:lnSpc>
              <a:spcBef>
                <a:spcPct val="20000"/>
              </a:spcBef>
              <a:defRPr/>
            </a:pPr>
            <a:r>
              <a:rPr lang="es-ES" sz="2000" u="none" dirty="0">
                <a:solidFill>
                  <a:schemeClr val="tx2"/>
                </a:solidFill>
                <a:latin typeface="+mn-lt"/>
                <a:ea typeface="ＭＳ Ｐゴシック" charset="-128"/>
                <a:cs typeface="ＭＳ Ｐゴシック" charset="-128"/>
              </a:rPr>
              <a:t>		</a:t>
            </a:r>
          </a:p>
          <a:p>
            <a:pPr marL="342900" indent="-342900" eaLnBrk="0" hangingPunct="0">
              <a:lnSpc>
                <a:spcPct val="90000"/>
              </a:lnSpc>
              <a:spcBef>
                <a:spcPct val="20000"/>
              </a:spcBef>
              <a:defRPr/>
            </a:pPr>
            <a:r>
              <a:rPr lang="es-AR" sz="2000" b="1" u="none" dirty="0">
                <a:solidFill>
                  <a:schemeClr val="tx2"/>
                </a:solidFill>
                <a:latin typeface="+mn-lt"/>
                <a:ea typeface="ＭＳ Ｐゴシック" charset="-128"/>
                <a:cs typeface="ＭＳ Ｐゴシック" charset="-128"/>
              </a:rPr>
              <a:t>ESTADOS</a:t>
            </a:r>
          </a:p>
          <a:p>
            <a:pPr marL="342900" indent="-342900" algn="ctr" eaLnBrk="0" hangingPunct="0">
              <a:lnSpc>
                <a:spcPct val="90000"/>
              </a:lnSpc>
              <a:spcBef>
                <a:spcPct val="20000"/>
              </a:spcBef>
              <a:defRPr/>
            </a:pPr>
            <a:endParaRPr lang="es-AR" sz="2000" u="none" dirty="0">
              <a:solidFill>
                <a:schemeClr val="tx2"/>
              </a:solidFill>
              <a:latin typeface="+mn-lt"/>
              <a:ea typeface="ＭＳ Ｐゴシック" charset="-128"/>
              <a:cs typeface="ＭＳ Ｐゴシック" charset="-128"/>
            </a:endParaRP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OFICIALIZADA</a:t>
            </a: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ANULADA</a:t>
            </a: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CANCELADA</a:t>
            </a: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OBSERVADA</a:t>
            </a: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SALIDA TOTAL</a:t>
            </a:r>
          </a:p>
          <a:p>
            <a:pPr marL="3086100" lvl="6" indent="-342900" eaLnBrk="0" hangingPunct="0">
              <a:lnSpc>
                <a:spcPct val="90000"/>
              </a:lnSpc>
              <a:spcBef>
                <a:spcPct val="20000"/>
              </a:spcBef>
              <a:defRPr/>
            </a:pPr>
            <a:r>
              <a:rPr lang="es-AR" sz="2000" u="none" dirty="0">
                <a:solidFill>
                  <a:schemeClr val="tx2"/>
                </a:solidFill>
                <a:latin typeface="+mn-lt"/>
                <a:ea typeface="ＭＳ Ｐゴシック" charset="-128"/>
                <a:cs typeface="ＭＳ Ｐゴシック" charset="-128"/>
              </a:rPr>
              <a:t>SALIDA PARCIAL</a:t>
            </a:r>
            <a:endParaRPr lang="es-ES" sz="2000" u="none" dirty="0">
              <a:solidFill>
                <a:schemeClr val="tx2"/>
              </a:solidFill>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Rectángulo"/>
          <p:cNvSpPr/>
          <p:nvPr/>
        </p:nvSpPr>
        <p:spPr>
          <a:xfrm>
            <a:off x="514350" y="876300"/>
            <a:ext cx="8629650" cy="4278313"/>
          </a:xfrm>
          <a:prstGeom prst="rect">
            <a:avLst/>
          </a:prstGeom>
        </p:spPr>
        <p:txBody>
          <a:bodyPr>
            <a:spAutoFit/>
          </a:bodyPr>
          <a:lstStyle/>
          <a:p>
            <a:pPr>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COBRO DE EXPORTACIÓN</a:t>
            </a: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SEGUIMIENTO DE DIVISAS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EXPORTACIONES EN GESTIÓN DE COBRO</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ANTICIPOS Y PREFINANCIACIONES (COM. A 4443 / COM.A 5225)</a:t>
            </a: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PAGO DE IMPORTACION</a:t>
            </a: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SEPAIMPO</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DECLARACIÓN JURADA ANTICIPADA (DJAI)</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PAGO DE IMPORTACIONES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DEUDA COMERCIAL</a:t>
            </a:r>
          </a:p>
          <a:p>
            <a:pPr lvl="2">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buFont typeface="Wingdings" pitchFamily="2" charset="2"/>
              <a:buChar char="ü"/>
              <a:defRPr/>
            </a:pPr>
            <a:endParaRPr lang="es-AR" sz="1600" u="none" dirty="0">
              <a:solidFill>
                <a:schemeClr val="tx2"/>
              </a:solidFill>
              <a:latin typeface="+mn-lt"/>
              <a:ea typeface="ＭＳ Ｐゴシック" pitchFamily="34" charset="-128"/>
              <a:cs typeface="Arial" pitchFamily="34" charset="0"/>
            </a:endParaRPr>
          </a:p>
        </p:txBody>
      </p:sp>
      <p:sp>
        <p:nvSpPr>
          <p:cNvPr id="21506" name="5 CuadroTexto"/>
          <p:cNvSpPr txBox="1">
            <a:spLocks noChangeArrowheads="1"/>
          </p:cNvSpPr>
          <p:nvPr/>
        </p:nvSpPr>
        <p:spPr bwMode="auto">
          <a:xfrm>
            <a:off x="3086100" y="57150"/>
            <a:ext cx="2647950" cy="646113"/>
          </a:xfrm>
          <a:prstGeom prst="rect">
            <a:avLst/>
          </a:prstGeom>
          <a:noFill/>
          <a:ln w="9525">
            <a:noFill/>
            <a:miter lim="800000"/>
            <a:headEnd/>
            <a:tailEnd/>
          </a:ln>
        </p:spPr>
        <p:txBody>
          <a:bodyPr>
            <a:spAutoFit/>
          </a:bodyPr>
          <a:lstStyle/>
          <a:p>
            <a:pPr algn="r"/>
            <a:r>
              <a:rPr lang="es-MX" sz="3600" u="none">
                <a:solidFill>
                  <a:schemeClr val="bg1"/>
                </a:solidFill>
              </a:rPr>
              <a:t>INDICE</a:t>
            </a:r>
            <a:endParaRPr lang="es-ES" sz="3600" u="none">
              <a:solidFill>
                <a:schemeClr val="bg1"/>
              </a:solidFill>
            </a:endParaRPr>
          </a:p>
        </p:txBody>
      </p:sp>
      <p:sp>
        <p:nvSpPr>
          <p:cNvPr id="10" name="9 Rectángulo"/>
          <p:cNvSpPr/>
          <p:nvPr/>
        </p:nvSpPr>
        <p:spPr>
          <a:xfrm>
            <a:off x="476250" y="4019550"/>
            <a:ext cx="8629650" cy="3540125"/>
          </a:xfrm>
          <a:prstGeom prst="rect">
            <a:avLst/>
          </a:prstGeom>
        </p:spPr>
        <p:txBody>
          <a:bodyPr>
            <a:spAutoFit/>
          </a:bodyPr>
          <a:lstStyle/>
          <a:p>
            <a:pPr>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EGRESO SERVICIOS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PAGO DE SERVICIOS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DECLARACIÓN JURADA ANTICIPADA DE SERVICIOS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DECLARACIÓN ANTICIPADA DE PAGOS AL EXTERIOR (DAPE)</a:t>
            </a:r>
          </a:p>
          <a:p>
            <a:pPr lvl="2">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INGRESO/EGRESO </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PRESTAMOS FINANCIEROS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VIAJES Y TURISMO</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UTILIDADES Y DIVIDENDOS</a:t>
            </a:r>
          </a:p>
          <a:p>
            <a:pPr lvl="2">
              <a:buClr>
                <a:schemeClr val="tx1">
                  <a:lumMod val="60000"/>
                  <a:lumOff val="40000"/>
                </a:schemeClr>
              </a:buClr>
              <a:defRPr/>
            </a:pPr>
            <a:r>
              <a:rPr lang="es-AR" sz="1600" b="1" u="none" dirty="0">
                <a:solidFill>
                  <a:schemeClr val="tx2"/>
                </a:solidFill>
                <a:latin typeface="+mn-lt"/>
                <a:ea typeface="ＭＳ Ｐゴシック" pitchFamily="34" charset="-128"/>
                <a:cs typeface="Arial" pitchFamily="34" charset="0"/>
              </a:rPr>
              <a:t>RAPTRIACIONES DE NO RESIDENTES</a:t>
            </a: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defRPr/>
            </a:pPr>
            <a:endParaRPr lang="es-AR" sz="1600" b="1" u="none" dirty="0">
              <a:solidFill>
                <a:schemeClr val="tx2"/>
              </a:solidFill>
              <a:latin typeface="+mn-lt"/>
              <a:ea typeface="ＭＳ Ｐゴシック" pitchFamily="34" charset="-128"/>
              <a:cs typeface="Arial" pitchFamily="34" charset="0"/>
            </a:endParaRPr>
          </a:p>
          <a:p>
            <a:pPr>
              <a:buClr>
                <a:schemeClr val="tx1">
                  <a:lumMod val="60000"/>
                  <a:lumOff val="40000"/>
                </a:schemeClr>
              </a:buClr>
              <a:buFont typeface="Wingdings" pitchFamily="2" charset="2"/>
              <a:buChar char="ü"/>
              <a:defRPr/>
            </a:pPr>
            <a:endParaRPr lang="es-AR" sz="1600" u="none" dirty="0">
              <a:solidFill>
                <a:schemeClr val="tx2"/>
              </a:solidFill>
              <a:latin typeface="+mn-lt"/>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19100" y="1931988"/>
            <a:ext cx="8229600" cy="523875"/>
          </a:xfrm>
          <a:prstGeom prst="rect">
            <a:avLst/>
          </a:prstGeom>
        </p:spPr>
        <p:txBody>
          <a:bodyPr>
            <a:spAutoFit/>
          </a:bodyPr>
          <a:lstStyle/>
          <a:p>
            <a:pPr>
              <a:defRPr/>
            </a:pPr>
            <a:r>
              <a:rPr lang="en-US" sz="2800" dirty="0" err="1">
                <a:solidFill>
                  <a:srgbClr val="094FA4"/>
                </a:solidFill>
                <a:latin typeface="+mn-lt"/>
                <a:ea typeface="ＭＳ Ｐゴシック" pitchFamily="34" charset="-128"/>
                <a:cs typeface="+mn-cs"/>
              </a:rPr>
              <a:t>Subrégimenes</a:t>
            </a:r>
            <a:r>
              <a:rPr lang="en-US" sz="2800" dirty="0">
                <a:solidFill>
                  <a:srgbClr val="094FA4"/>
                </a:solidFill>
                <a:latin typeface="+mn-lt"/>
                <a:ea typeface="ＭＳ Ｐゴシック" pitchFamily="34" charset="-128"/>
                <a:cs typeface="+mn-cs"/>
              </a:rPr>
              <a:t> </a:t>
            </a:r>
            <a:r>
              <a:rPr lang="en-US" sz="2800" dirty="0" err="1">
                <a:solidFill>
                  <a:srgbClr val="094FA4"/>
                </a:solidFill>
                <a:latin typeface="+mn-lt"/>
                <a:ea typeface="ＭＳ Ｐゴシック" pitchFamily="34" charset="-128"/>
                <a:cs typeface="+mn-cs"/>
              </a:rPr>
              <a:t>alcanzados</a:t>
            </a:r>
            <a:endParaRPr lang="en-US" sz="2800" dirty="0">
              <a:solidFill>
                <a:srgbClr val="094FA4"/>
              </a:solidFill>
              <a:latin typeface="+mn-lt"/>
              <a:ea typeface="ＭＳ Ｐゴシック" pitchFamily="34" charset="-128"/>
              <a:cs typeface="+mn-cs"/>
            </a:endParaRPr>
          </a:p>
        </p:txBody>
      </p:sp>
      <p:sp>
        <p:nvSpPr>
          <p:cNvPr id="59395" name="Text Box 3"/>
          <p:cNvSpPr txBox="1">
            <a:spLocks noChangeArrowheads="1"/>
          </p:cNvSpPr>
          <p:nvPr/>
        </p:nvSpPr>
        <p:spPr bwMode="auto">
          <a:xfrm>
            <a:off x="514350" y="2667000"/>
            <a:ext cx="7962900" cy="32321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ES" u="none" dirty="0">
                <a:solidFill>
                  <a:srgbClr val="094FA4"/>
                </a:solidFill>
                <a:latin typeface="+mn-lt"/>
                <a:ea typeface="ＭＳ Ｐゴシック" pitchFamily="34" charset="-128"/>
                <a:cs typeface="Arial" charset="0"/>
              </a:rPr>
              <a:t>ECA1  (anulado)		IC04		IG01		ZFE1	     IC81	</a:t>
            </a:r>
          </a:p>
          <a:p>
            <a:pPr>
              <a:spcBef>
                <a:spcPct val="50000"/>
              </a:spcBef>
              <a:defRPr/>
            </a:pPr>
            <a:r>
              <a:rPr lang="es-ES" u="none" dirty="0">
                <a:solidFill>
                  <a:srgbClr val="094FA4"/>
                </a:solidFill>
                <a:latin typeface="+mn-lt"/>
                <a:ea typeface="ＭＳ Ｐゴシック" pitchFamily="34" charset="-128"/>
                <a:cs typeface="Arial" charset="0"/>
              </a:rPr>
              <a:t>ECA2  (anulado)		IC05		IG03		DIR1	     IC83	</a:t>
            </a:r>
          </a:p>
          <a:p>
            <a:pPr>
              <a:spcBef>
                <a:spcPct val="50000"/>
              </a:spcBef>
              <a:defRPr/>
            </a:pPr>
            <a:r>
              <a:rPr lang="es-ES" u="none" dirty="0">
                <a:solidFill>
                  <a:srgbClr val="094FA4"/>
                </a:solidFill>
                <a:latin typeface="+mn-lt"/>
                <a:ea typeface="ＭＳ Ｐゴシック" pitchFamily="34" charset="-128"/>
                <a:cs typeface="Arial" charset="0"/>
              </a:rPr>
              <a:t>ECA3 (anulado)		IC06		IG04		DIR3	    IG81</a:t>
            </a:r>
          </a:p>
          <a:p>
            <a:pPr>
              <a:spcBef>
                <a:spcPct val="50000"/>
              </a:spcBef>
              <a:defRPr/>
            </a:pPr>
            <a:r>
              <a:rPr lang="es-ES" u="none" dirty="0">
                <a:solidFill>
                  <a:srgbClr val="094FA4"/>
                </a:solidFill>
                <a:latin typeface="+mn-lt"/>
                <a:ea typeface="ＭＳ Ｐゴシック" pitchFamily="34" charset="-128"/>
                <a:cs typeface="Arial" charset="0"/>
              </a:rPr>
              <a:t>IC01					IC07		IG05		DIR4	    IG83</a:t>
            </a:r>
          </a:p>
          <a:p>
            <a:pPr>
              <a:spcBef>
                <a:spcPct val="50000"/>
              </a:spcBef>
              <a:defRPr/>
            </a:pPr>
            <a:r>
              <a:rPr lang="es-ES" u="none" dirty="0">
                <a:solidFill>
                  <a:srgbClr val="094FA4"/>
                </a:solidFill>
                <a:latin typeface="+mn-lt"/>
                <a:ea typeface="ＭＳ Ｐゴシック" pitchFamily="34" charset="-128"/>
                <a:cs typeface="Arial" charset="0"/>
              </a:rPr>
              <a:t>IC02					IC65		IG06		DIR5   ZFI3/5/18</a:t>
            </a:r>
          </a:p>
          <a:p>
            <a:pPr>
              <a:spcBef>
                <a:spcPct val="50000"/>
              </a:spcBef>
              <a:defRPr/>
            </a:pPr>
            <a:r>
              <a:rPr lang="es-ES" u="none" dirty="0">
                <a:solidFill>
                  <a:srgbClr val="094FA4"/>
                </a:solidFill>
                <a:latin typeface="+mn-lt"/>
                <a:ea typeface="ＭＳ Ｐゴシック" pitchFamily="34" charset="-128"/>
                <a:cs typeface="Arial" charset="0"/>
              </a:rPr>
              <a:t>IC03					IC75		IG07		DIR6</a:t>
            </a:r>
          </a:p>
        </p:txBody>
      </p:sp>
      <p:sp>
        <p:nvSpPr>
          <p:cNvPr id="4" name="3 CuadroTexto"/>
          <p:cNvSpPr txBox="1"/>
          <p:nvPr/>
        </p:nvSpPr>
        <p:spPr>
          <a:xfrm>
            <a:off x="381000" y="895350"/>
            <a:ext cx="8763000" cy="954088"/>
          </a:xfrm>
          <a:prstGeom prst="rect">
            <a:avLst/>
          </a:prstGeom>
          <a:noFill/>
        </p:spPr>
        <p:txBody>
          <a:bodyPr>
            <a:spAutoFit/>
          </a:bodyPr>
          <a:lstStyle/>
          <a:p>
            <a:pPr>
              <a:defRPr/>
            </a:pPr>
            <a:r>
              <a:rPr lang="es-ES" sz="2800" b="1" u="none" dirty="0">
                <a:solidFill>
                  <a:srgbClr val="094FA4"/>
                </a:solidFill>
                <a:latin typeface="+mn-lt"/>
                <a:ea typeface="ＭＳ Ｐゴシック" pitchFamily="34" charset="-128"/>
                <a:cs typeface="+mn-cs"/>
              </a:rPr>
              <a:t>Declaración Jurada Anticipada</a:t>
            </a:r>
          </a:p>
          <a:p>
            <a:pPr>
              <a:defRPr/>
            </a:pPr>
            <a:r>
              <a:rPr lang="es-ES" sz="2800" b="1" u="none" dirty="0">
                <a:solidFill>
                  <a:srgbClr val="094FA4"/>
                </a:solidFill>
                <a:latin typeface="+mn-lt"/>
                <a:ea typeface="ＭＳ Ｐゴシック" pitchFamily="34" charset="-128"/>
                <a:cs typeface="+mn-cs"/>
              </a:rPr>
              <a:t> D.J.A.I. (</a:t>
            </a:r>
            <a:r>
              <a:rPr lang="es-ES" sz="2800" u="none" dirty="0">
                <a:solidFill>
                  <a:srgbClr val="094FA4"/>
                </a:solidFill>
                <a:latin typeface="+mn-lt"/>
                <a:ea typeface="ＭＳ Ｐゴシック" pitchFamily="34" charset="-128"/>
                <a:cs typeface="+mn-cs"/>
              </a:rPr>
              <a:t>Com. A 5274, RG3252, RG3255, RG3256)</a:t>
            </a:r>
            <a:endParaRPr lang="es-ES" sz="2800" b="1" u="none" dirty="0">
              <a:solidFill>
                <a:srgbClr val="094FA4"/>
              </a:solidFill>
              <a:latin typeface="+mn-lt"/>
              <a:ea typeface="ＭＳ Ｐゴシック" pitchFamily="34" charset="-128"/>
              <a:cs typeface="+mn-cs"/>
            </a:endParaRPr>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ppt_x</p:attrName>
                                        </p:attrNameLst>
                                      </p:cBhvr>
                                      <p:tavLst>
                                        <p:tav tm="0">
                                          <p:val>
                                            <p:strVal val="#ppt_x-.2"/>
                                          </p:val>
                                        </p:tav>
                                        <p:tav tm="100000">
                                          <p:val>
                                            <p:strVal val="#ppt_x"/>
                                          </p:val>
                                        </p:tav>
                                      </p:tavLst>
                                    </p:anim>
                                    <p:anim calcmode="lin" valueType="num">
                                      <p:cBhvr>
                                        <p:cTn id="8" dur="1000" fill="hold"/>
                                        <p:tgtEl>
                                          <p:spTgt spid="481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684338"/>
            <a:ext cx="8229600" cy="523875"/>
          </a:xfrm>
          <a:prstGeom prst="rect">
            <a:avLst/>
          </a:prstGeom>
        </p:spPr>
        <p:txBody>
          <a:bodyPr>
            <a:spAutoFit/>
          </a:bodyPr>
          <a:lstStyle/>
          <a:p>
            <a:pPr>
              <a:defRPr/>
            </a:pPr>
            <a:r>
              <a:rPr lang="en-US" sz="2800" dirty="0" smtClean="0">
                <a:solidFill>
                  <a:srgbClr val="094FA4"/>
                </a:solidFill>
                <a:latin typeface="+mn-lt"/>
                <a:ea typeface="ＭＳ Ｐゴシック" pitchFamily="34" charset="-128"/>
                <a:cs typeface="+mn-cs"/>
              </a:rPr>
              <a:t>DATOS DE LA DJAI</a:t>
            </a:r>
            <a:endParaRPr lang="en-US" sz="2800" dirty="0">
              <a:solidFill>
                <a:srgbClr val="094FA4"/>
              </a:solidFill>
              <a:latin typeface="+mn-lt"/>
              <a:ea typeface="ＭＳ Ｐゴシック" pitchFamily="34" charset="-128"/>
              <a:cs typeface="+mn-cs"/>
            </a:endParaRPr>
          </a:p>
        </p:txBody>
      </p:sp>
      <p:sp>
        <p:nvSpPr>
          <p:cNvPr id="4" name="3 CuadroTexto"/>
          <p:cNvSpPr txBox="1"/>
          <p:nvPr/>
        </p:nvSpPr>
        <p:spPr>
          <a:xfrm>
            <a:off x="228600" y="704850"/>
            <a:ext cx="9658350" cy="954088"/>
          </a:xfrm>
          <a:prstGeom prst="rect">
            <a:avLst/>
          </a:prstGeom>
          <a:noFill/>
        </p:spPr>
        <p:txBody>
          <a:bodyPr>
            <a:spAutoFit/>
          </a:bodyPr>
          <a:lstStyle/>
          <a:p>
            <a:pPr>
              <a:defRPr/>
            </a:pPr>
            <a:r>
              <a:rPr lang="es-ES" sz="2800" b="1" u="none" dirty="0">
                <a:solidFill>
                  <a:srgbClr val="094FA4"/>
                </a:solidFill>
                <a:latin typeface="+mn-lt"/>
                <a:ea typeface="ＭＳ Ｐゴシック" pitchFamily="34" charset="-128"/>
                <a:cs typeface="+mn-cs"/>
              </a:rPr>
              <a:t>Declaración Jurada Anticipada</a:t>
            </a:r>
          </a:p>
          <a:p>
            <a:pPr>
              <a:defRPr/>
            </a:pPr>
            <a:r>
              <a:rPr lang="es-ES" sz="2800" b="1" u="none" dirty="0">
                <a:solidFill>
                  <a:srgbClr val="094FA4"/>
                </a:solidFill>
                <a:latin typeface="+mn-lt"/>
                <a:ea typeface="ＭＳ Ｐゴシック" pitchFamily="34" charset="-128"/>
                <a:cs typeface="+mn-cs"/>
              </a:rPr>
              <a:t> D.J.A.I. (</a:t>
            </a:r>
            <a:r>
              <a:rPr lang="es-ES" sz="2800" u="none" dirty="0">
                <a:solidFill>
                  <a:srgbClr val="094FA4"/>
                </a:solidFill>
                <a:latin typeface="+mn-lt"/>
                <a:ea typeface="ＭＳ Ｐゴシック" pitchFamily="34" charset="-128"/>
                <a:cs typeface="+mn-cs"/>
              </a:rPr>
              <a:t>Com. A 5274, RG3252, RG3255, RG3256)</a:t>
            </a:r>
            <a:endParaRPr lang="es-ES" sz="2800" b="1" u="none" dirty="0">
              <a:solidFill>
                <a:srgbClr val="094FA4"/>
              </a:solidFill>
              <a:latin typeface="+mn-lt"/>
              <a:ea typeface="ＭＳ Ｐゴシック" pitchFamily="34" charset="-128"/>
              <a:cs typeface="+mn-cs"/>
            </a:endParaRPr>
          </a:p>
        </p:txBody>
      </p:sp>
      <p:sp>
        <p:nvSpPr>
          <p:cNvPr id="5" name="Rectangle 3"/>
          <p:cNvSpPr txBox="1">
            <a:spLocks noChangeArrowheads="1"/>
          </p:cNvSpPr>
          <p:nvPr/>
        </p:nvSpPr>
        <p:spPr>
          <a:xfrm>
            <a:off x="571500" y="2327275"/>
            <a:ext cx="8229600" cy="4530725"/>
          </a:xfrm>
          <a:prstGeom prst="rect">
            <a:avLst/>
          </a:prstGeom>
        </p:spPr>
        <p:txBody>
          <a:bodyPr/>
          <a:lstStyle/>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CUIT importador</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CUIT </a:t>
            </a:r>
            <a:r>
              <a:rPr lang="es-ES" sz="1800" u="none" dirty="0" err="1">
                <a:solidFill>
                  <a:srgbClr val="094FA4"/>
                </a:solidFill>
                <a:latin typeface="+mn-lt"/>
                <a:ea typeface="ＭＳ Ｐゴシック" charset="-128"/>
                <a:cs typeface="ＭＳ Ｐゴシック" charset="-128"/>
              </a:rPr>
              <a:t>documentante</a:t>
            </a:r>
            <a:endParaRPr lang="es-ES" sz="1800" u="none" dirty="0">
              <a:solidFill>
                <a:srgbClr val="094FA4"/>
              </a:solidFill>
              <a:latin typeface="+mn-lt"/>
              <a:ea typeface="ＭＳ Ｐゴシック" charset="-128"/>
              <a:cs typeface="ＭＳ Ｐゴシック" charset="-128"/>
            </a:endParaRP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Divisa</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Valor FOB</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Posición Arancel SIM/Código AFIP</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Tipo y cantidad de unidades de </a:t>
            </a:r>
            <a:r>
              <a:rPr lang="es-ES" sz="1800" u="none" dirty="0" smtClean="0">
                <a:solidFill>
                  <a:srgbClr val="094FA4"/>
                </a:solidFill>
                <a:latin typeface="+mn-lt"/>
                <a:ea typeface="ＭＳ Ｐゴシック" charset="-128"/>
                <a:cs typeface="ＭＳ Ｐゴシック" charset="-128"/>
              </a:rPr>
              <a:t>comercialización</a:t>
            </a:r>
            <a:endParaRPr lang="es-ES" sz="1800" u="none" dirty="0">
              <a:solidFill>
                <a:srgbClr val="094FA4"/>
              </a:solidFill>
              <a:latin typeface="+mn-lt"/>
              <a:ea typeface="ＭＳ Ｐゴシック" charset="-128"/>
              <a:cs typeface="ＭＳ Ｐゴシック" charset="-128"/>
            </a:endParaRP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País de origen</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País de procedencia</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Fecha aproximada de embarque</a:t>
            </a: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Fecha aproximada de </a:t>
            </a:r>
            <a:r>
              <a:rPr lang="es-ES" sz="1800" u="none" dirty="0" smtClean="0">
                <a:solidFill>
                  <a:srgbClr val="094FA4"/>
                </a:solidFill>
                <a:latin typeface="+mn-lt"/>
                <a:ea typeface="ＭＳ Ｐゴシック" charset="-128"/>
                <a:cs typeface="ＭＳ Ｐゴシック" charset="-128"/>
              </a:rPr>
              <a:t>llegada</a:t>
            </a:r>
          </a:p>
          <a:p>
            <a:pPr marL="452437" indent="-342900" eaLnBrk="0" hangingPunct="0">
              <a:lnSpc>
                <a:spcPct val="80000"/>
              </a:lnSpc>
              <a:spcBef>
                <a:spcPct val="20000"/>
              </a:spcBef>
              <a:buFont typeface="Wingdings" pitchFamily="2" charset="2"/>
              <a:buChar char="ü"/>
              <a:defRPr/>
            </a:pPr>
            <a:r>
              <a:rPr lang="es-AR" sz="1800" u="none" dirty="0" smtClean="0">
                <a:solidFill>
                  <a:srgbClr val="094FA4"/>
                </a:solidFill>
                <a:latin typeface="+mn-lt"/>
                <a:ea typeface="ＭＳ Ｐゴシック" charset="-128"/>
                <a:cs typeface="ＭＳ Ｐゴシック" charset="-128"/>
              </a:rPr>
              <a:t>Porcentaje y fecha de pago</a:t>
            </a:r>
          </a:p>
          <a:p>
            <a:pPr marL="452437" indent="-342900" eaLnBrk="0" hangingPunct="0">
              <a:lnSpc>
                <a:spcPct val="80000"/>
              </a:lnSpc>
              <a:spcBef>
                <a:spcPct val="20000"/>
              </a:spcBef>
              <a:buFont typeface="Wingdings" pitchFamily="2" charset="2"/>
              <a:buChar char="ü"/>
              <a:defRPr/>
            </a:pPr>
            <a:r>
              <a:rPr lang="es-AR" sz="1800" u="none" dirty="0" smtClean="0">
                <a:solidFill>
                  <a:srgbClr val="094FA4"/>
                </a:solidFill>
                <a:latin typeface="+mn-lt"/>
                <a:ea typeface="ＭＳ Ｐゴシック" charset="-128"/>
                <a:cs typeface="ＭＳ Ｐゴシック" charset="-128"/>
              </a:rPr>
              <a:t>Vencimiento: 180 días de su oficialización, prorrogables</a:t>
            </a:r>
            <a:endParaRPr lang="es-ES" sz="1800" u="none" dirty="0">
              <a:solidFill>
                <a:srgbClr val="094FA4"/>
              </a:solidFill>
              <a:latin typeface="+mn-lt"/>
              <a:ea typeface="ＭＳ Ｐゴシック" charset="-128"/>
              <a:cs typeface="ＭＳ Ｐゴシック" charset="-128"/>
            </a:endParaRPr>
          </a:p>
          <a:p>
            <a:pPr marL="452437" indent="-342900" eaLnBrk="0" hangingPunct="0">
              <a:lnSpc>
                <a:spcPct val="80000"/>
              </a:lnSpc>
              <a:spcBef>
                <a:spcPct val="20000"/>
              </a:spcBef>
              <a:buFont typeface="Wingdings" pitchFamily="2" charset="2"/>
              <a:buChar char="ü"/>
              <a:defRPr/>
            </a:pPr>
            <a:r>
              <a:rPr lang="es-ES" sz="1800" u="none" dirty="0">
                <a:solidFill>
                  <a:srgbClr val="094FA4"/>
                </a:solidFill>
                <a:latin typeface="+mn-lt"/>
                <a:ea typeface="ＭＳ Ｐゴシック" charset="-128"/>
                <a:cs typeface="ＭＳ Ｐゴシック" charset="-128"/>
              </a:rPr>
              <a:t>Se deberá declarar en el Dato Adicional cuyo código es DJAI-DESC-MERC01 AL MERC10 la descripción del producto, y en caso de corresponder, establecer especie/variedad (información solicitada por terceros organismos)</a:t>
            </a:r>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ppt_x</p:attrName>
                                        </p:attrNameLst>
                                      </p:cBhvr>
                                      <p:tavLst>
                                        <p:tav tm="0">
                                          <p:val>
                                            <p:strVal val="#ppt_x-.2"/>
                                          </p:val>
                                        </p:tav>
                                        <p:tav tm="100000">
                                          <p:val>
                                            <p:strVal val="#ppt_x"/>
                                          </p:val>
                                        </p:tav>
                                      </p:tavLst>
                                    </p:anim>
                                    <p:anim calcmode="lin" valueType="num">
                                      <p:cBhvr>
                                        <p:cTn id="8" dur="1000" fill="hold"/>
                                        <p:tgtEl>
                                          <p:spTgt spid="481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lide(fromBottom)">
                                      <p:cBhvr>
                                        <p:cTn id="14" dur="5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slide(fromBottom)">
                                      <p:cBhvr>
                                        <p:cTn id="19" dur="500">
                                          <p:stCondLst>
                                            <p:cond delay="0"/>
                                          </p:stCondLst>
                                        </p:cTn>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stCondLst>
                                            <p:cond delay="0"/>
                                          </p:stCondLst>
                                        </p:cTn>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slide(fromBottom)">
                                      <p:cBhvr>
                                        <p:cTn id="29" dur="500">
                                          <p:stCondLst>
                                            <p:cond delay="0"/>
                                          </p:stCondLst>
                                        </p:cTn>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slide(fromBottom)">
                                      <p:cBhvr>
                                        <p:cTn id="34" dur="500">
                                          <p:stCondLst>
                                            <p:cond delay="0"/>
                                          </p:stCondLst>
                                        </p:cTn>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slide(fromBottom)">
                                      <p:cBhvr>
                                        <p:cTn id="39" dur="500">
                                          <p:stCondLst>
                                            <p:cond delay="0"/>
                                          </p:stCondLst>
                                        </p:cTn>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slide(fromBottom)">
                                      <p:cBhvr>
                                        <p:cTn id="44" dur="500">
                                          <p:stCondLst>
                                            <p:cond delay="0"/>
                                          </p:stCondLst>
                                        </p:cTn>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slide(fromBottom)">
                                      <p:cBhvr>
                                        <p:cTn id="49" dur="500">
                                          <p:stCondLst>
                                            <p:cond delay="0"/>
                                          </p:stCondLst>
                                        </p:cTn>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slide(fromBottom)">
                                      <p:cBhvr>
                                        <p:cTn id="54" dur="500">
                                          <p:stCondLst>
                                            <p:cond delay="0"/>
                                          </p:stCondLst>
                                        </p:cTn>
                                        <p:tgtEl>
                                          <p:spTgt spid="5">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slide(fromBottom)">
                                      <p:cBhvr>
                                        <p:cTn id="59" dur="500">
                                          <p:stCondLst>
                                            <p:cond delay="0"/>
                                          </p:stCondLst>
                                        </p:cTn>
                                        <p:tgtEl>
                                          <p:spTgt spid="5">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Effect transition="in" filter="slide(fromBottom)">
                                      <p:cBhvr>
                                        <p:cTn id="64" dur="500">
                                          <p:stCondLst>
                                            <p:cond delay="0"/>
                                          </p:stCondLst>
                                        </p:cTn>
                                        <p:tgtEl>
                                          <p:spTgt spid="5">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Effect transition="in" filter="slide(fromBottom)">
                                      <p:cBhvr>
                                        <p:cTn id="69" dur="500">
                                          <p:stCondLst>
                                            <p:cond delay="0"/>
                                          </p:stCondLst>
                                        </p:cTn>
                                        <p:tgtEl>
                                          <p:spTgt spid="5">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5">
                                            <p:txEl>
                                              <p:pRg st="12" end="12"/>
                                            </p:txEl>
                                          </p:spTgt>
                                        </p:tgtEl>
                                        <p:attrNameLst>
                                          <p:attrName>style.visibility</p:attrName>
                                        </p:attrNameLst>
                                      </p:cBhvr>
                                      <p:to>
                                        <p:strVal val="visible"/>
                                      </p:to>
                                    </p:set>
                                    <p:animEffect transition="in" filter="slide(fromBottom)">
                                      <p:cBhvr>
                                        <p:cTn id="74" dur="500">
                                          <p:stCondLst>
                                            <p:cond delay="0"/>
                                          </p:stCondLst>
                                        </p:cTn>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2382838" y="608013"/>
            <a:ext cx="4608512" cy="762000"/>
          </a:xfrm>
          <a:prstGeom prst="rect">
            <a:avLst/>
          </a:prstGeom>
          <a:noFill/>
          <a:ln w="9525" algn="ctr">
            <a:noFill/>
            <a:miter lim="800000"/>
            <a:headEnd/>
            <a:tailEnd/>
          </a:ln>
          <a:effectLst/>
        </p:spPr>
        <p:txBody>
          <a:bodyPr anchor="ctr"/>
          <a:lstStyle/>
          <a:p>
            <a:pPr>
              <a:defRPr/>
            </a:pPr>
            <a:r>
              <a:rPr lang="es-AR" sz="2800" b="1" u="none" dirty="0">
                <a:solidFill>
                  <a:schemeClr val="tx2"/>
                </a:solidFill>
                <a:latin typeface="+mn-lt"/>
                <a:ea typeface="ＭＳ Ｐゴシック" pitchFamily="34" charset="-128"/>
                <a:cs typeface="+mn-cs"/>
              </a:rPr>
              <a:t>PAGO DE IMPORTACIONES</a:t>
            </a:r>
            <a:endParaRPr lang="es-ES" sz="2800" b="1" u="none" dirty="0">
              <a:solidFill>
                <a:schemeClr val="tx2"/>
              </a:solidFill>
              <a:latin typeface="+mn-lt"/>
              <a:ea typeface="ＭＳ Ｐゴシック" pitchFamily="34" charset="-128"/>
              <a:cs typeface="+mn-cs"/>
            </a:endParaRPr>
          </a:p>
        </p:txBody>
      </p:sp>
      <p:sp>
        <p:nvSpPr>
          <p:cNvPr id="34818" name="Text Box 4"/>
          <p:cNvSpPr txBox="1">
            <a:spLocks noChangeArrowheads="1"/>
          </p:cNvSpPr>
          <p:nvPr/>
        </p:nvSpPr>
        <p:spPr bwMode="auto">
          <a:xfrm>
            <a:off x="34925" y="3128963"/>
            <a:ext cx="1547813" cy="476250"/>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156</a:t>
            </a:r>
          </a:p>
        </p:txBody>
      </p:sp>
      <p:sp>
        <p:nvSpPr>
          <p:cNvPr id="34819" name="Text Box 5"/>
          <p:cNvSpPr txBox="1">
            <a:spLocks noChangeArrowheads="1"/>
          </p:cNvSpPr>
          <p:nvPr/>
        </p:nvSpPr>
        <p:spPr bwMode="auto">
          <a:xfrm>
            <a:off x="3003550" y="3127375"/>
            <a:ext cx="1784350" cy="549275"/>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155</a:t>
            </a:r>
          </a:p>
        </p:txBody>
      </p:sp>
      <p:sp>
        <p:nvSpPr>
          <p:cNvPr id="34820" name="Text Box 6"/>
          <p:cNvSpPr txBox="1">
            <a:spLocks noChangeArrowheads="1"/>
          </p:cNvSpPr>
          <p:nvPr/>
        </p:nvSpPr>
        <p:spPr bwMode="auto">
          <a:xfrm>
            <a:off x="4500563" y="3127375"/>
            <a:ext cx="1784350" cy="549275"/>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154</a:t>
            </a:r>
          </a:p>
        </p:txBody>
      </p:sp>
      <p:sp>
        <p:nvSpPr>
          <p:cNvPr id="34821" name="Text Box 7"/>
          <p:cNvSpPr txBox="1">
            <a:spLocks noChangeArrowheads="1"/>
          </p:cNvSpPr>
          <p:nvPr/>
        </p:nvSpPr>
        <p:spPr bwMode="auto">
          <a:xfrm>
            <a:off x="7451725" y="3171825"/>
            <a:ext cx="1784350" cy="549275"/>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157</a:t>
            </a:r>
          </a:p>
        </p:txBody>
      </p:sp>
      <p:sp>
        <p:nvSpPr>
          <p:cNvPr id="41990" name="Rectangle 8"/>
          <p:cNvSpPr>
            <a:spLocks noChangeArrowheads="1"/>
          </p:cNvSpPr>
          <p:nvPr/>
        </p:nvSpPr>
        <p:spPr bwMode="auto">
          <a:xfrm>
            <a:off x="0" y="1384300"/>
            <a:ext cx="1547813" cy="1282700"/>
          </a:xfrm>
          <a:prstGeom prst="rect">
            <a:avLst/>
          </a:prstGeom>
          <a:solidFill>
            <a:srgbClr val="EAEAEA"/>
          </a:solidFill>
          <a:ln w="12700" cap="sq">
            <a:noFill/>
            <a:miter lim="800000"/>
            <a:headEnd type="none" w="sm" len="sm"/>
            <a:tailEnd type="none" w="sm" len="sm"/>
          </a:ln>
        </p:spPr>
        <p:txBody>
          <a:bodyPr wrap="none" anchor="ctr"/>
          <a:lstStyle/>
          <a:p>
            <a:endParaRPr lang="es-ES"/>
          </a:p>
        </p:txBody>
      </p:sp>
      <p:sp>
        <p:nvSpPr>
          <p:cNvPr id="41991" name="Line 9"/>
          <p:cNvSpPr>
            <a:spLocks noChangeShapeType="1"/>
          </p:cNvSpPr>
          <p:nvPr/>
        </p:nvSpPr>
        <p:spPr bwMode="auto">
          <a:xfrm flipH="1">
            <a:off x="19050" y="1344613"/>
            <a:ext cx="15875" cy="2016125"/>
          </a:xfrm>
          <a:prstGeom prst="line">
            <a:avLst/>
          </a:prstGeom>
          <a:noFill/>
          <a:ln w="50800">
            <a:solidFill>
              <a:srgbClr val="333399"/>
            </a:solidFill>
            <a:prstDash val="sysDot"/>
            <a:round/>
            <a:headEnd/>
            <a:tailEnd/>
          </a:ln>
        </p:spPr>
        <p:txBody>
          <a:bodyPr/>
          <a:lstStyle/>
          <a:p>
            <a:endParaRPr lang="es-AR"/>
          </a:p>
        </p:txBody>
      </p:sp>
      <p:sp>
        <p:nvSpPr>
          <p:cNvPr id="34824" name="Text Box 10"/>
          <p:cNvSpPr txBox="1">
            <a:spLocks noChangeArrowheads="1"/>
          </p:cNvSpPr>
          <p:nvPr/>
        </p:nvSpPr>
        <p:spPr bwMode="auto">
          <a:xfrm>
            <a:off x="-38100" y="1570038"/>
            <a:ext cx="1771650" cy="674687"/>
          </a:xfrm>
          <a:prstGeom prst="rect">
            <a:avLst/>
          </a:prstGeom>
          <a:no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ANTICIPADO DE IMPORTACIÓNES DE BIENES3</a:t>
            </a:r>
            <a:endParaRPr lang="es-ES" sz="1400" b="1" u="none" dirty="0">
              <a:solidFill>
                <a:srgbClr val="000099"/>
              </a:solidFill>
              <a:latin typeface="+mj-lt"/>
              <a:ea typeface="ＭＳ Ｐゴシック" pitchFamily="34" charset="-128"/>
              <a:cs typeface="Arial" charset="0"/>
            </a:endParaRPr>
          </a:p>
        </p:txBody>
      </p:sp>
      <p:sp>
        <p:nvSpPr>
          <p:cNvPr id="41993" name="Text Box 11"/>
          <p:cNvSpPr txBox="1">
            <a:spLocks noChangeArrowheads="1"/>
          </p:cNvSpPr>
          <p:nvPr/>
        </p:nvSpPr>
        <p:spPr bwMode="auto">
          <a:xfrm>
            <a:off x="179388" y="6691313"/>
            <a:ext cx="1520825" cy="2354262"/>
          </a:xfrm>
          <a:prstGeom prst="rect">
            <a:avLst/>
          </a:prstGeom>
          <a:noFill/>
          <a:ln w="12700" cap="sq">
            <a:noFill/>
            <a:miter lim="800000"/>
            <a:headEnd type="none" w="sm" len="sm"/>
            <a:tailEnd type="none" w="sm" len="sm"/>
          </a:ln>
        </p:spPr>
        <p:txBody>
          <a:bodyPr lIns="0" rIns="0"/>
          <a:lstStyle/>
          <a:p>
            <a:pPr algn="ctr">
              <a:spcBef>
                <a:spcPct val="50000"/>
              </a:spcBef>
            </a:pPr>
            <a:endParaRPr lang="es-ES" sz="1600" b="1">
              <a:latin typeface="Times New Roman" pitchFamily="18" charset="0"/>
              <a:cs typeface="Arial" charset="0"/>
            </a:endParaRPr>
          </a:p>
        </p:txBody>
      </p:sp>
      <p:sp>
        <p:nvSpPr>
          <p:cNvPr id="34826" name="AutoShape 12"/>
          <p:cNvSpPr>
            <a:spLocks noChangeArrowheads="1"/>
          </p:cNvSpPr>
          <p:nvPr/>
        </p:nvSpPr>
        <p:spPr bwMode="auto">
          <a:xfrm>
            <a:off x="141288" y="3725863"/>
            <a:ext cx="1368425" cy="3024187"/>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a:solidFill>
                  <a:schemeClr val="tx2"/>
                </a:solidFill>
                <a:latin typeface="+mj-lt"/>
                <a:ea typeface="ＭＳ Ｐゴシック" pitchFamily="34" charset="-128"/>
                <a:cs typeface="+mn-cs"/>
              </a:rPr>
              <a:t>Obligación de presentar Registro </a:t>
            </a:r>
            <a:r>
              <a:rPr lang="es-MX" sz="1800" u="none" dirty="0" smtClean="0">
                <a:solidFill>
                  <a:schemeClr val="tx2"/>
                </a:solidFill>
                <a:latin typeface="+mj-lt"/>
                <a:ea typeface="ＭＳ Ｐゴシック" pitchFamily="34" charset="-128"/>
                <a:cs typeface="+mn-cs"/>
              </a:rPr>
              <a:t>Ingreso </a:t>
            </a:r>
            <a:r>
              <a:rPr lang="es-MX" sz="1800" u="none" dirty="0">
                <a:solidFill>
                  <a:schemeClr val="tx2"/>
                </a:solidFill>
                <a:latin typeface="+mj-lt"/>
                <a:ea typeface="ＭＳ Ｐゴシック" pitchFamily="34" charset="-128"/>
                <a:cs typeface="+mn-cs"/>
              </a:rPr>
              <a:t>A</a:t>
            </a:r>
            <a:r>
              <a:rPr lang="es-MX" sz="1800" u="none" dirty="0" smtClean="0">
                <a:solidFill>
                  <a:schemeClr val="tx2"/>
                </a:solidFill>
                <a:latin typeface="+mj-lt"/>
                <a:ea typeface="ＭＳ Ｐゴシック" pitchFamily="34" charset="-128"/>
                <a:cs typeface="+mn-cs"/>
              </a:rPr>
              <a:t>duanero </a:t>
            </a:r>
            <a:r>
              <a:rPr lang="es-MX" sz="1800" u="none" dirty="0">
                <a:solidFill>
                  <a:schemeClr val="tx2"/>
                </a:solidFill>
                <a:latin typeface="+mj-lt"/>
                <a:ea typeface="ＭＳ Ｐゴシック" pitchFamily="34" charset="-128"/>
                <a:cs typeface="+mn-cs"/>
              </a:rPr>
              <a:t>dentro de los 365 días (Com. A5060)</a:t>
            </a:r>
            <a:endParaRPr lang="es-ES" sz="1800" u="none" dirty="0">
              <a:solidFill>
                <a:schemeClr val="tx2"/>
              </a:solidFill>
              <a:latin typeface="+mj-lt"/>
              <a:ea typeface="ＭＳ Ｐゴシック" pitchFamily="34" charset="-128"/>
              <a:cs typeface="+mn-cs"/>
            </a:endParaRPr>
          </a:p>
        </p:txBody>
      </p:sp>
      <p:sp>
        <p:nvSpPr>
          <p:cNvPr id="41995" name="Text Box 13"/>
          <p:cNvSpPr txBox="1">
            <a:spLocks noChangeArrowheads="1"/>
          </p:cNvSpPr>
          <p:nvPr/>
        </p:nvSpPr>
        <p:spPr bwMode="auto">
          <a:xfrm>
            <a:off x="1763713" y="6642100"/>
            <a:ext cx="1676400" cy="2332038"/>
          </a:xfrm>
          <a:prstGeom prst="rect">
            <a:avLst/>
          </a:prstGeom>
          <a:noFill/>
          <a:ln w="12700" cap="sq">
            <a:noFill/>
            <a:miter lim="800000"/>
            <a:headEnd type="none" w="sm" len="sm"/>
            <a:tailEnd type="none" w="sm" len="sm"/>
          </a:ln>
        </p:spPr>
        <p:txBody>
          <a:bodyPr lIns="0" rIns="0"/>
          <a:lstStyle/>
          <a:p>
            <a:pPr algn="ctr">
              <a:spcBef>
                <a:spcPct val="50000"/>
              </a:spcBef>
            </a:pPr>
            <a:endParaRPr lang="es-ES" sz="1600" b="1" i="1">
              <a:latin typeface="Times New Roman" pitchFamily="18" charset="0"/>
              <a:cs typeface="Arial" charset="0"/>
            </a:endParaRPr>
          </a:p>
        </p:txBody>
      </p:sp>
      <p:sp>
        <p:nvSpPr>
          <p:cNvPr id="41996" name="Rectangle 14"/>
          <p:cNvSpPr>
            <a:spLocks noChangeArrowheads="1"/>
          </p:cNvSpPr>
          <p:nvPr/>
        </p:nvSpPr>
        <p:spPr bwMode="auto">
          <a:xfrm>
            <a:off x="0" y="117475"/>
            <a:ext cx="9144000" cy="1190625"/>
          </a:xfrm>
          <a:prstGeom prst="rect">
            <a:avLst/>
          </a:prstGeom>
          <a:noFill/>
          <a:ln w="9525">
            <a:noFill/>
            <a:miter lim="800000"/>
            <a:headEnd/>
            <a:tailEnd/>
          </a:ln>
        </p:spPr>
        <p:txBody>
          <a:bodyPr>
            <a:spAutoFit/>
          </a:bodyPr>
          <a:lstStyle/>
          <a:p>
            <a:pPr algn="ctr"/>
            <a:endParaRPr kumimoji="1" lang="es-AR" sz="3600" b="1">
              <a:latin typeface="Verdana" pitchFamily="34" charset="0"/>
            </a:endParaRPr>
          </a:p>
          <a:p>
            <a:pPr algn="ctr"/>
            <a:endParaRPr kumimoji="1" lang="es-ES" sz="3600" b="1">
              <a:latin typeface="Verdana" pitchFamily="34" charset="0"/>
            </a:endParaRPr>
          </a:p>
        </p:txBody>
      </p:sp>
      <p:sp>
        <p:nvSpPr>
          <p:cNvPr id="34829" name="Rectangle 16"/>
          <p:cNvSpPr>
            <a:spLocks noChangeArrowheads="1"/>
          </p:cNvSpPr>
          <p:nvPr/>
        </p:nvSpPr>
        <p:spPr bwMode="auto">
          <a:xfrm>
            <a:off x="1547813" y="1341438"/>
            <a:ext cx="1476375" cy="1223962"/>
          </a:xfrm>
          <a:prstGeom prst="rect">
            <a:avLst/>
          </a:prstGeom>
          <a:solidFill>
            <a:schemeClr val="accent1">
              <a:lumMod val="60000"/>
              <a:lumOff val="40000"/>
            </a:schemeClr>
          </a:solidFill>
          <a:ln w="12700" cap="sq">
            <a:noFill/>
            <a:miter lim="800000"/>
            <a:headEnd type="none" w="sm" len="sm"/>
            <a:tailEnd type="none" w="sm" len="sm"/>
          </a:ln>
        </p:spPr>
        <p:txBody>
          <a:bodyPr wrap="none" anchor="ctr"/>
          <a:lstStyle/>
          <a:p>
            <a:pPr>
              <a:defRPr/>
            </a:pPr>
            <a:endParaRPr lang="es-ES" dirty="0">
              <a:ea typeface="ＭＳ Ｐゴシック" pitchFamily="34" charset="-128"/>
              <a:cs typeface="+mn-cs"/>
            </a:endParaRPr>
          </a:p>
        </p:txBody>
      </p:sp>
      <p:sp>
        <p:nvSpPr>
          <p:cNvPr id="34830" name="Rectangle 17"/>
          <p:cNvSpPr>
            <a:spLocks noChangeArrowheads="1"/>
          </p:cNvSpPr>
          <p:nvPr/>
        </p:nvSpPr>
        <p:spPr bwMode="auto">
          <a:xfrm>
            <a:off x="4643438" y="1270000"/>
            <a:ext cx="1584325" cy="1223963"/>
          </a:xfrm>
          <a:prstGeom prst="rect">
            <a:avLst/>
          </a:prstGeom>
          <a:solidFill>
            <a:schemeClr val="accent1">
              <a:lumMod val="60000"/>
              <a:lumOff val="40000"/>
            </a:schemeClr>
          </a:solidFill>
          <a:ln w="12700" cap="sq">
            <a:noFill/>
            <a:miter lim="800000"/>
            <a:headEnd type="none" w="sm" len="sm"/>
            <a:tailEnd type="none" w="sm" len="sm"/>
          </a:ln>
        </p:spPr>
        <p:txBody>
          <a:bodyPr wrap="none" anchor="ctr"/>
          <a:lstStyle/>
          <a:p>
            <a:pPr>
              <a:defRPr/>
            </a:pPr>
            <a:endParaRPr lang="es-ES" dirty="0">
              <a:ea typeface="ＭＳ Ｐゴシック" pitchFamily="34" charset="-128"/>
              <a:cs typeface="+mn-cs"/>
            </a:endParaRPr>
          </a:p>
        </p:txBody>
      </p:sp>
      <p:sp>
        <p:nvSpPr>
          <p:cNvPr id="41999" name="Rectangle 18"/>
          <p:cNvSpPr>
            <a:spLocks noChangeArrowheads="1"/>
          </p:cNvSpPr>
          <p:nvPr/>
        </p:nvSpPr>
        <p:spPr bwMode="auto">
          <a:xfrm>
            <a:off x="3095625" y="1270000"/>
            <a:ext cx="1547813" cy="1377950"/>
          </a:xfrm>
          <a:prstGeom prst="rect">
            <a:avLst/>
          </a:prstGeom>
          <a:solidFill>
            <a:srgbClr val="EAEAEA"/>
          </a:solidFill>
          <a:ln w="12700" cap="sq">
            <a:noFill/>
            <a:miter lim="800000"/>
            <a:headEnd type="none" w="sm" len="sm"/>
            <a:tailEnd type="none" w="sm" len="sm"/>
          </a:ln>
        </p:spPr>
        <p:txBody>
          <a:bodyPr wrap="none" anchor="ctr"/>
          <a:lstStyle/>
          <a:p>
            <a:endParaRPr lang="es-ES"/>
          </a:p>
        </p:txBody>
      </p:sp>
      <p:sp>
        <p:nvSpPr>
          <p:cNvPr id="34832" name="Text Box 19"/>
          <p:cNvSpPr txBox="1">
            <a:spLocks noChangeArrowheads="1"/>
          </p:cNvSpPr>
          <p:nvPr/>
        </p:nvSpPr>
        <p:spPr bwMode="auto">
          <a:xfrm>
            <a:off x="1619250" y="1412875"/>
            <a:ext cx="1331913" cy="1255713"/>
          </a:xfrm>
          <a:prstGeom prst="rect">
            <a:avLst/>
          </a:prstGeom>
          <a:solidFill>
            <a:schemeClr val="accent1">
              <a:lumMod val="60000"/>
              <a:lumOff val="40000"/>
            </a:schemeClr>
          </a:solid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DE DEUDAS COMERCIALES SIN REGISTRO INGRESO ADUANERO</a:t>
            </a:r>
            <a:endParaRPr lang="es-ES" sz="1400" b="1" u="none" dirty="0">
              <a:solidFill>
                <a:srgbClr val="000099"/>
              </a:solidFill>
              <a:latin typeface="+mj-lt"/>
              <a:ea typeface="ＭＳ Ｐゴシック" pitchFamily="34" charset="-128"/>
              <a:cs typeface="Arial" charset="0"/>
            </a:endParaRPr>
          </a:p>
        </p:txBody>
      </p:sp>
      <p:sp>
        <p:nvSpPr>
          <p:cNvPr id="42001" name="Line 20"/>
          <p:cNvSpPr>
            <a:spLocks noChangeShapeType="1"/>
          </p:cNvSpPr>
          <p:nvPr/>
        </p:nvSpPr>
        <p:spPr bwMode="auto">
          <a:xfrm flipH="1">
            <a:off x="825500" y="2740025"/>
            <a:ext cx="1588" cy="374650"/>
          </a:xfrm>
          <a:prstGeom prst="line">
            <a:avLst/>
          </a:prstGeom>
          <a:noFill/>
          <a:ln w="38100">
            <a:solidFill>
              <a:schemeClr val="tx2"/>
            </a:solidFill>
            <a:round/>
            <a:headEnd/>
            <a:tailEnd type="arrow" w="med" len="med"/>
          </a:ln>
        </p:spPr>
        <p:txBody>
          <a:bodyPr/>
          <a:lstStyle/>
          <a:p>
            <a:endParaRPr lang="es-AR"/>
          </a:p>
        </p:txBody>
      </p:sp>
      <p:sp>
        <p:nvSpPr>
          <p:cNvPr id="42002" name="Line 21"/>
          <p:cNvSpPr>
            <a:spLocks noChangeShapeType="1"/>
          </p:cNvSpPr>
          <p:nvPr/>
        </p:nvSpPr>
        <p:spPr bwMode="auto">
          <a:xfrm flipH="1">
            <a:off x="2338388" y="2740025"/>
            <a:ext cx="1587" cy="374650"/>
          </a:xfrm>
          <a:prstGeom prst="line">
            <a:avLst/>
          </a:prstGeom>
          <a:noFill/>
          <a:ln w="38100">
            <a:solidFill>
              <a:schemeClr val="tx2"/>
            </a:solidFill>
            <a:round/>
            <a:headEnd/>
            <a:tailEnd type="arrow" w="med" len="med"/>
          </a:ln>
        </p:spPr>
        <p:txBody>
          <a:bodyPr/>
          <a:lstStyle/>
          <a:p>
            <a:endParaRPr lang="es-AR"/>
          </a:p>
        </p:txBody>
      </p:sp>
      <p:sp>
        <p:nvSpPr>
          <p:cNvPr id="42003" name="Line 23"/>
          <p:cNvSpPr>
            <a:spLocks noChangeShapeType="1"/>
          </p:cNvSpPr>
          <p:nvPr/>
        </p:nvSpPr>
        <p:spPr bwMode="auto">
          <a:xfrm flipH="1">
            <a:off x="5364163" y="2740025"/>
            <a:ext cx="1587" cy="374650"/>
          </a:xfrm>
          <a:prstGeom prst="line">
            <a:avLst/>
          </a:prstGeom>
          <a:noFill/>
          <a:ln w="38100">
            <a:solidFill>
              <a:schemeClr val="tx2"/>
            </a:solidFill>
            <a:round/>
            <a:headEnd/>
            <a:tailEnd type="arrow" w="med" len="med"/>
          </a:ln>
        </p:spPr>
        <p:txBody>
          <a:bodyPr/>
          <a:lstStyle/>
          <a:p>
            <a:endParaRPr lang="es-AR"/>
          </a:p>
        </p:txBody>
      </p:sp>
      <p:sp>
        <p:nvSpPr>
          <p:cNvPr id="34837" name="Text Box 24"/>
          <p:cNvSpPr txBox="1">
            <a:spLocks noChangeArrowheads="1"/>
          </p:cNvSpPr>
          <p:nvPr/>
        </p:nvSpPr>
        <p:spPr bwMode="auto">
          <a:xfrm>
            <a:off x="6192838" y="3171825"/>
            <a:ext cx="1547812" cy="476250"/>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166</a:t>
            </a:r>
          </a:p>
        </p:txBody>
      </p:sp>
      <p:sp>
        <p:nvSpPr>
          <p:cNvPr id="34838" name="Text Box 25"/>
          <p:cNvSpPr txBox="1">
            <a:spLocks noChangeArrowheads="1"/>
          </p:cNvSpPr>
          <p:nvPr/>
        </p:nvSpPr>
        <p:spPr bwMode="auto">
          <a:xfrm>
            <a:off x="1584325" y="3128963"/>
            <a:ext cx="1547813" cy="476250"/>
          </a:xfrm>
          <a:prstGeom prst="rect">
            <a:avLst/>
          </a:prstGeom>
          <a:noFill/>
          <a:ln w="9525">
            <a:noFill/>
            <a:miter lim="800000"/>
            <a:headEnd/>
            <a:tailEnd/>
          </a:ln>
        </p:spPr>
        <p:txBody>
          <a:bodyPr wrap="none"/>
          <a:lstStyle/>
          <a:p>
            <a:pPr algn="ctr">
              <a:defRPr/>
            </a:pPr>
            <a:r>
              <a:rPr lang="es-AR" b="1" dirty="0">
                <a:solidFill>
                  <a:srgbClr val="000000"/>
                </a:solidFill>
                <a:latin typeface="+mj-lt"/>
                <a:ea typeface="ＭＳ Ｐゴシック" pitchFamily="34" charset="-128"/>
                <a:cs typeface="Arial" charset="0"/>
              </a:rPr>
              <a:t>153</a:t>
            </a:r>
          </a:p>
        </p:txBody>
      </p:sp>
      <p:sp>
        <p:nvSpPr>
          <p:cNvPr id="42006" name="Line 26"/>
          <p:cNvSpPr>
            <a:spLocks noChangeShapeType="1"/>
          </p:cNvSpPr>
          <p:nvPr/>
        </p:nvSpPr>
        <p:spPr bwMode="auto">
          <a:xfrm flipH="1">
            <a:off x="3851275" y="2740025"/>
            <a:ext cx="1588" cy="374650"/>
          </a:xfrm>
          <a:prstGeom prst="line">
            <a:avLst/>
          </a:prstGeom>
          <a:noFill/>
          <a:ln w="38100">
            <a:solidFill>
              <a:schemeClr val="tx2"/>
            </a:solidFill>
            <a:round/>
            <a:headEnd/>
            <a:tailEnd type="arrow" w="med" len="med"/>
          </a:ln>
        </p:spPr>
        <p:txBody>
          <a:bodyPr/>
          <a:lstStyle/>
          <a:p>
            <a:endParaRPr lang="es-AR"/>
          </a:p>
        </p:txBody>
      </p:sp>
      <p:sp>
        <p:nvSpPr>
          <p:cNvPr id="34840" name="Rectangle 27"/>
          <p:cNvSpPr>
            <a:spLocks noChangeArrowheads="1"/>
          </p:cNvSpPr>
          <p:nvPr/>
        </p:nvSpPr>
        <p:spPr bwMode="auto">
          <a:xfrm>
            <a:off x="7632700" y="1270000"/>
            <a:ext cx="1476375" cy="1223963"/>
          </a:xfrm>
          <a:prstGeom prst="rect">
            <a:avLst/>
          </a:prstGeom>
          <a:solidFill>
            <a:schemeClr val="accent1">
              <a:lumMod val="60000"/>
              <a:lumOff val="40000"/>
            </a:schemeClr>
          </a:solidFill>
          <a:ln w="12700" cap="sq">
            <a:noFill/>
            <a:miter lim="800000"/>
            <a:headEnd type="none" w="sm" len="sm"/>
            <a:tailEnd type="none" w="sm" len="sm"/>
          </a:ln>
        </p:spPr>
        <p:txBody>
          <a:bodyPr wrap="none" anchor="ctr"/>
          <a:lstStyle/>
          <a:p>
            <a:pPr>
              <a:defRPr/>
            </a:pPr>
            <a:endParaRPr lang="es-ES" dirty="0">
              <a:ea typeface="ＭＳ Ｐゴシック" pitchFamily="34" charset="-128"/>
              <a:cs typeface="+mn-cs"/>
            </a:endParaRPr>
          </a:p>
        </p:txBody>
      </p:sp>
      <p:sp>
        <p:nvSpPr>
          <p:cNvPr id="42008" name="Line 31"/>
          <p:cNvSpPr>
            <a:spLocks noChangeShapeType="1"/>
          </p:cNvSpPr>
          <p:nvPr/>
        </p:nvSpPr>
        <p:spPr bwMode="auto">
          <a:xfrm flipH="1">
            <a:off x="4627563" y="1341438"/>
            <a:ext cx="15875" cy="2016125"/>
          </a:xfrm>
          <a:prstGeom prst="line">
            <a:avLst/>
          </a:prstGeom>
          <a:noFill/>
          <a:ln w="50800">
            <a:solidFill>
              <a:srgbClr val="333399"/>
            </a:solidFill>
            <a:prstDash val="sysDot"/>
            <a:round/>
            <a:headEnd/>
            <a:tailEnd/>
          </a:ln>
        </p:spPr>
        <p:txBody>
          <a:bodyPr/>
          <a:lstStyle/>
          <a:p>
            <a:endParaRPr lang="es-AR"/>
          </a:p>
        </p:txBody>
      </p:sp>
      <p:sp>
        <p:nvSpPr>
          <p:cNvPr id="42009" name="Line 32"/>
          <p:cNvSpPr>
            <a:spLocks noChangeShapeType="1"/>
          </p:cNvSpPr>
          <p:nvPr/>
        </p:nvSpPr>
        <p:spPr bwMode="auto">
          <a:xfrm flipH="1">
            <a:off x="1603375" y="1270000"/>
            <a:ext cx="15875" cy="2016125"/>
          </a:xfrm>
          <a:prstGeom prst="line">
            <a:avLst/>
          </a:prstGeom>
          <a:noFill/>
          <a:ln w="50800">
            <a:solidFill>
              <a:srgbClr val="333399"/>
            </a:solidFill>
            <a:prstDash val="sysDot"/>
            <a:round/>
            <a:headEnd/>
            <a:tailEnd/>
          </a:ln>
        </p:spPr>
        <p:txBody>
          <a:bodyPr/>
          <a:lstStyle/>
          <a:p>
            <a:endParaRPr lang="es-AR"/>
          </a:p>
        </p:txBody>
      </p:sp>
      <p:sp>
        <p:nvSpPr>
          <p:cNvPr id="42010" name="Line 33"/>
          <p:cNvSpPr>
            <a:spLocks noChangeShapeType="1"/>
          </p:cNvSpPr>
          <p:nvPr/>
        </p:nvSpPr>
        <p:spPr bwMode="auto">
          <a:xfrm flipH="1">
            <a:off x="3043238" y="1270000"/>
            <a:ext cx="15875" cy="2016125"/>
          </a:xfrm>
          <a:prstGeom prst="line">
            <a:avLst/>
          </a:prstGeom>
          <a:noFill/>
          <a:ln w="50800">
            <a:solidFill>
              <a:srgbClr val="333399"/>
            </a:solidFill>
            <a:prstDash val="sysDot"/>
            <a:round/>
            <a:headEnd/>
            <a:tailEnd/>
          </a:ln>
        </p:spPr>
        <p:txBody>
          <a:bodyPr/>
          <a:lstStyle/>
          <a:p>
            <a:endParaRPr lang="es-AR"/>
          </a:p>
        </p:txBody>
      </p:sp>
      <p:sp>
        <p:nvSpPr>
          <p:cNvPr id="34848" name="Text Box 35"/>
          <p:cNvSpPr txBox="1">
            <a:spLocks noChangeArrowheads="1"/>
          </p:cNvSpPr>
          <p:nvPr/>
        </p:nvSpPr>
        <p:spPr bwMode="auto">
          <a:xfrm>
            <a:off x="3132138" y="1341438"/>
            <a:ext cx="1511300" cy="1062037"/>
          </a:xfrm>
          <a:prstGeom prst="rect">
            <a:avLst/>
          </a:prstGeom>
          <a:no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A LA VISTA DE IMP. DE BIENES SIN REG. DE INGRESO ADUANERO</a:t>
            </a:r>
            <a:endParaRPr lang="es-ES" sz="1400" b="1" u="none" dirty="0">
              <a:solidFill>
                <a:srgbClr val="000099"/>
              </a:solidFill>
              <a:latin typeface="+mj-lt"/>
              <a:ea typeface="ＭＳ Ｐゴシック" pitchFamily="34" charset="-128"/>
              <a:cs typeface="Arial" charset="0"/>
            </a:endParaRPr>
          </a:p>
        </p:txBody>
      </p:sp>
      <p:sp>
        <p:nvSpPr>
          <p:cNvPr id="34849" name="Text Box 36"/>
          <p:cNvSpPr txBox="1">
            <a:spLocks noChangeArrowheads="1"/>
          </p:cNvSpPr>
          <p:nvPr/>
        </p:nvSpPr>
        <p:spPr bwMode="auto">
          <a:xfrm>
            <a:off x="4716463" y="1341438"/>
            <a:ext cx="1455737" cy="1255712"/>
          </a:xfrm>
          <a:prstGeom prst="rect">
            <a:avLst/>
          </a:prstGeom>
          <a:solidFill>
            <a:schemeClr val="accent1">
              <a:lumMod val="60000"/>
              <a:lumOff val="40000"/>
            </a:schemeClr>
          </a:solid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A LA VISTA DE IMP. DE BIENES CON REG. DE INGRESO ADUANERO</a:t>
            </a:r>
            <a:endParaRPr lang="es-ES" sz="1400" b="1" u="none" dirty="0">
              <a:solidFill>
                <a:srgbClr val="000099"/>
              </a:solidFill>
              <a:latin typeface="+mj-lt"/>
              <a:ea typeface="ＭＳ Ｐゴシック" pitchFamily="34" charset="-128"/>
              <a:cs typeface="Arial" charset="0"/>
            </a:endParaRPr>
          </a:p>
        </p:txBody>
      </p:sp>
      <p:sp>
        <p:nvSpPr>
          <p:cNvPr id="42013" name="Rectangle 37"/>
          <p:cNvSpPr>
            <a:spLocks noChangeArrowheads="1"/>
          </p:cNvSpPr>
          <p:nvPr/>
        </p:nvSpPr>
        <p:spPr bwMode="auto">
          <a:xfrm>
            <a:off x="6192838" y="1270000"/>
            <a:ext cx="1476375" cy="1339850"/>
          </a:xfrm>
          <a:prstGeom prst="rect">
            <a:avLst/>
          </a:prstGeom>
          <a:solidFill>
            <a:srgbClr val="EAEAEA"/>
          </a:solidFill>
          <a:ln w="12700" cap="sq">
            <a:noFill/>
            <a:miter lim="800000"/>
            <a:headEnd type="none" w="sm" len="sm"/>
            <a:tailEnd type="none" w="sm" len="sm"/>
          </a:ln>
        </p:spPr>
        <p:txBody>
          <a:bodyPr wrap="none" anchor="ctr"/>
          <a:lstStyle/>
          <a:p>
            <a:endParaRPr lang="es-ES"/>
          </a:p>
        </p:txBody>
      </p:sp>
      <p:sp>
        <p:nvSpPr>
          <p:cNvPr id="34851" name="Text Box 38"/>
          <p:cNvSpPr txBox="1">
            <a:spLocks noChangeArrowheads="1"/>
          </p:cNvSpPr>
          <p:nvPr/>
        </p:nvSpPr>
        <p:spPr bwMode="auto">
          <a:xfrm>
            <a:off x="7716838" y="1317625"/>
            <a:ext cx="1331912" cy="1255713"/>
          </a:xfrm>
          <a:prstGeom prst="rect">
            <a:avLst/>
          </a:prstGeom>
          <a:solidFill>
            <a:schemeClr val="accent1">
              <a:lumMod val="60000"/>
              <a:lumOff val="40000"/>
            </a:schemeClr>
          </a:solid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DE DEUDAS COMERCIALESCON REG. DE INGRESO ADUANERO</a:t>
            </a:r>
            <a:endParaRPr lang="es-ES" sz="1400" b="1" u="none" dirty="0">
              <a:solidFill>
                <a:srgbClr val="000099"/>
              </a:solidFill>
              <a:latin typeface="+mj-lt"/>
              <a:ea typeface="ＭＳ Ｐゴシック" pitchFamily="34" charset="-128"/>
              <a:cs typeface="Arial" charset="0"/>
            </a:endParaRPr>
          </a:p>
        </p:txBody>
      </p:sp>
      <p:sp>
        <p:nvSpPr>
          <p:cNvPr id="34852" name="Text Box 39"/>
          <p:cNvSpPr txBox="1">
            <a:spLocks noChangeArrowheads="1"/>
          </p:cNvSpPr>
          <p:nvPr/>
        </p:nvSpPr>
        <p:spPr bwMode="auto">
          <a:xfrm>
            <a:off x="6229350" y="1431925"/>
            <a:ext cx="1511300" cy="868363"/>
          </a:xfrm>
          <a:prstGeom prst="rect">
            <a:avLst/>
          </a:prstGeom>
          <a:noFill/>
          <a:ln w="9525" algn="ctr">
            <a:noFill/>
            <a:miter lim="800000"/>
            <a:headEnd/>
            <a:tailEnd/>
          </a:ln>
        </p:spPr>
        <p:txBody>
          <a:bodyPr>
            <a:spAutoFit/>
          </a:bodyPr>
          <a:lstStyle/>
          <a:p>
            <a:pPr algn="ctr" eaLnBrk="0" hangingPunct="0">
              <a:lnSpc>
                <a:spcPct val="90000"/>
              </a:lnSpc>
              <a:spcBef>
                <a:spcPct val="50000"/>
              </a:spcBef>
              <a:defRPr/>
            </a:pPr>
            <a:r>
              <a:rPr lang="es-AR" sz="1400" b="1" u="none" dirty="0">
                <a:solidFill>
                  <a:srgbClr val="000099"/>
                </a:solidFill>
                <a:latin typeface="+mj-lt"/>
                <a:ea typeface="ＭＳ Ｐゴシック" pitchFamily="34" charset="-128"/>
                <a:cs typeface="Arial" charset="0"/>
              </a:rPr>
              <a:t>PAGO DE DEUDAS IMP. DE BIENES ANTERIORIDAD FEHCA VTO.</a:t>
            </a:r>
            <a:endParaRPr lang="es-ES" sz="1400" b="1" u="none" dirty="0">
              <a:solidFill>
                <a:srgbClr val="000099"/>
              </a:solidFill>
              <a:latin typeface="+mj-lt"/>
              <a:ea typeface="ＭＳ Ｐゴシック" pitchFamily="34" charset="-128"/>
              <a:cs typeface="Arial" charset="0"/>
            </a:endParaRPr>
          </a:p>
        </p:txBody>
      </p:sp>
      <p:sp>
        <p:nvSpPr>
          <p:cNvPr id="34853" name="AutoShape 40"/>
          <p:cNvSpPr>
            <a:spLocks noChangeArrowheads="1"/>
          </p:cNvSpPr>
          <p:nvPr/>
        </p:nvSpPr>
        <p:spPr bwMode="auto">
          <a:xfrm>
            <a:off x="1600200" y="3725863"/>
            <a:ext cx="1368425" cy="3024187"/>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a:solidFill>
                  <a:schemeClr val="tx2"/>
                </a:solidFill>
                <a:latin typeface="+mj-lt"/>
                <a:ea typeface="ＭＳ Ｐゴシック" pitchFamily="34" charset="-128"/>
                <a:cs typeface="+mn-cs"/>
              </a:rPr>
              <a:t>Obligación de presentar Registro </a:t>
            </a:r>
            <a:r>
              <a:rPr lang="es-MX" sz="1800" u="none" dirty="0" smtClean="0">
                <a:solidFill>
                  <a:schemeClr val="tx2"/>
                </a:solidFill>
                <a:latin typeface="+mj-lt"/>
                <a:ea typeface="ＭＳ Ｐゴシック" pitchFamily="34" charset="-128"/>
                <a:cs typeface="+mn-cs"/>
              </a:rPr>
              <a:t>Ingreso </a:t>
            </a:r>
            <a:r>
              <a:rPr lang="es-MX" sz="1800" u="none" dirty="0">
                <a:solidFill>
                  <a:schemeClr val="tx2"/>
                </a:solidFill>
                <a:latin typeface="+mj-lt"/>
                <a:ea typeface="ＭＳ Ｐゴシック" pitchFamily="34" charset="-128"/>
                <a:cs typeface="+mn-cs"/>
              </a:rPr>
              <a:t>A</a:t>
            </a:r>
            <a:r>
              <a:rPr lang="es-MX" sz="1800" u="none" dirty="0" smtClean="0">
                <a:solidFill>
                  <a:schemeClr val="tx2"/>
                </a:solidFill>
                <a:latin typeface="+mj-lt"/>
                <a:ea typeface="ＭＳ Ｐゴシック" pitchFamily="34" charset="-128"/>
                <a:cs typeface="+mn-cs"/>
              </a:rPr>
              <a:t>duanero </a:t>
            </a:r>
            <a:r>
              <a:rPr lang="es-MX" sz="1800" u="none" dirty="0">
                <a:solidFill>
                  <a:schemeClr val="tx2"/>
                </a:solidFill>
                <a:latin typeface="+mj-lt"/>
                <a:ea typeface="ＭＳ Ｐゴシック" pitchFamily="34" charset="-128"/>
                <a:cs typeface="+mn-cs"/>
              </a:rPr>
              <a:t>dentro de los 90 días (Com. A5060)</a:t>
            </a:r>
            <a:endParaRPr lang="es-ES" sz="1800" u="none" dirty="0">
              <a:solidFill>
                <a:schemeClr val="tx2"/>
              </a:solidFill>
              <a:latin typeface="+mj-lt"/>
              <a:ea typeface="ＭＳ Ｐゴシック" pitchFamily="34" charset="-128"/>
              <a:cs typeface="+mn-cs"/>
            </a:endParaRPr>
          </a:p>
        </p:txBody>
      </p:sp>
      <p:sp>
        <p:nvSpPr>
          <p:cNvPr id="34854" name="AutoShape 41"/>
          <p:cNvSpPr>
            <a:spLocks noChangeArrowheads="1"/>
          </p:cNvSpPr>
          <p:nvPr/>
        </p:nvSpPr>
        <p:spPr bwMode="auto">
          <a:xfrm>
            <a:off x="3078163" y="3724275"/>
            <a:ext cx="1403350" cy="3024188"/>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a:solidFill>
                  <a:schemeClr val="tx2"/>
                </a:solidFill>
                <a:latin typeface="+mj-lt"/>
                <a:ea typeface="ＭＳ Ｐゴシック" pitchFamily="34" charset="-128"/>
                <a:cs typeface="+mn-cs"/>
              </a:rPr>
              <a:t>Obligación de presentar Registro </a:t>
            </a:r>
            <a:r>
              <a:rPr lang="es-MX" sz="1800" u="none" dirty="0" smtClean="0">
                <a:solidFill>
                  <a:schemeClr val="tx2"/>
                </a:solidFill>
                <a:latin typeface="+mj-lt"/>
                <a:ea typeface="ＭＳ Ｐゴシック" pitchFamily="34" charset="-128"/>
                <a:cs typeface="+mn-cs"/>
              </a:rPr>
              <a:t>Ingreso </a:t>
            </a:r>
            <a:r>
              <a:rPr lang="es-MX" sz="1800" u="none" dirty="0">
                <a:solidFill>
                  <a:schemeClr val="tx2"/>
                </a:solidFill>
                <a:latin typeface="+mj-lt"/>
                <a:ea typeface="ＭＳ Ｐゴシック" pitchFamily="34" charset="-128"/>
                <a:cs typeface="+mn-cs"/>
              </a:rPr>
              <a:t>A</a:t>
            </a:r>
            <a:r>
              <a:rPr lang="es-MX" sz="1800" u="none" dirty="0" smtClean="0">
                <a:solidFill>
                  <a:schemeClr val="tx2"/>
                </a:solidFill>
                <a:latin typeface="+mj-lt"/>
                <a:ea typeface="ＭＳ Ｐゴシック" pitchFamily="34" charset="-128"/>
                <a:cs typeface="+mn-cs"/>
              </a:rPr>
              <a:t>duanero </a:t>
            </a:r>
            <a:r>
              <a:rPr lang="es-MX" sz="1800" u="none" dirty="0">
                <a:solidFill>
                  <a:schemeClr val="tx2"/>
                </a:solidFill>
                <a:latin typeface="+mj-lt"/>
                <a:ea typeface="ＭＳ Ｐゴシック" pitchFamily="34" charset="-128"/>
                <a:cs typeface="+mn-cs"/>
              </a:rPr>
              <a:t>dentro de los 90 días </a:t>
            </a:r>
          </a:p>
          <a:p>
            <a:pPr algn="ctr">
              <a:defRPr/>
            </a:pPr>
            <a:r>
              <a:rPr lang="es-MX" sz="1800" u="none" dirty="0">
                <a:solidFill>
                  <a:schemeClr val="tx2"/>
                </a:solidFill>
                <a:latin typeface="+mj-lt"/>
                <a:ea typeface="ＭＳ Ｐゴシック" pitchFamily="34" charset="-128"/>
                <a:cs typeface="+mn-cs"/>
              </a:rPr>
              <a:t>(Com. A5060)</a:t>
            </a:r>
            <a:endParaRPr lang="es-ES" sz="1800" u="none" dirty="0">
              <a:solidFill>
                <a:schemeClr val="tx2"/>
              </a:solidFill>
              <a:latin typeface="+mj-lt"/>
              <a:ea typeface="ＭＳ Ｐゴシック" pitchFamily="34" charset="-128"/>
              <a:cs typeface="+mn-cs"/>
            </a:endParaRPr>
          </a:p>
        </p:txBody>
      </p:sp>
      <p:sp>
        <p:nvSpPr>
          <p:cNvPr id="34855" name="AutoShape 42"/>
          <p:cNvSpPr>
            <a:spLocks noChangeArrowheads="1"/>
          </p:cNvSpPr>
          <p:nvPr/>
        </p:nvSpPr>
        <p:spPr bwMode="auto">
          <a:xfrm>
            <a:off x="4570413" y="3724275"/>
            <a:ext cx="1547812" cy="3024188"/>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a:solidFill>
                  <a:schemeClr val="tx2"/>
                </a:solidFill>
                <a:latin typeface="+mj-lt"/>
                <a:ea typeface="ＭＳ Ｐゴシック" pitchFamily="34" charset="-128"/>
                <a:cs typeface="+mn-cs"/>
              </a:rPr>
              <a:t>Operaciones a la vista pero con </a:t>
            </a:r>
            <a:r>
              <a:rPr lang="es-MX" sz="1800" u="none" dirty="0" smtClean="0">
                <a:solidFill>
                  <a:schemeClr val="tx2"/>
                </a:solidFill>
                <a:latin typeface="+mj-lt"/>
                <a:ea typeface="ＭＳ Ｐゴシック" pitchFamily="34" charset="-128"/>
                <a:cs typeface="+mn-cs"/>
              </a:rPr>
              <a:t>Registro </a:t>
            </a:r>
            <a:r>
              <a:rPr lang="es-MX" sz="1800" u="none" dirty="0">
                <a:solidFill>
                  <a:schemeClr val="tx2"/>
                </a:solidFill>
                <a:latin typeface="+mj-lt"/>
                <a:ea typeface="ＭＳ Ｐゴシック" pitchFamily="34" charset="-128"/>
                <a:cs typeface="+mn-cs"/>
              </a:rPr>
              <a:t>de </a:t>
            </a:r>
            <a:r>
              <a:rPr lang="es-MX" sz="1800" u="none" dirty="0" smtClean="0">
                <a:solidFill>
                  <a:schemeClr val="tx2"/>
                </a:solidFill>
                <a:latin typeface="+mj-lt"/>
                <a:ea typeface="ＭＳ Ｐゴシック" pitchFamily="34" charset="-128"/>
                <a:cs typeface="+mn-cs"/>
              </a:rPr>
              <a:t>Ingreso </a:t>
            </a:r>
            <a:r>
              <a:rPr lang="es-MX" sz="1800" u="none" dirty="0">
                <a:solidFill>
                  <a:schemeClr val="tx2"/>
                </a:solidFill>
                <a:latin typeface="+mj-lt"/>
                <a:ea typeface="ＭＳ Ｐゴシック" pitchFamily="34" charset="-128"/>
                <a:cs typeface="+mn-cs"/>
              </a:rPr>
              <a:t>A</a:t>
            </a:r>
            <a:r>
              <a:rPr lang="es-MX" sz="1800" u="none" dirty="0" smtClean="0">
                <a:solidFill>
                  <a:schemeClr val="tx2"/>
                </a:solidFill>
                <a:latin typeface="+mj-lt"/>
                <a:ea typeface="ＭＳ Ｐゴシック" pitchFamily="34" charset="-128"/>
                <a:cs typeface="+mn-cs"/>
              </a:rPr>
              <a:t>duanero</a:t>
            </a:r>
            <a:endParaRPr lang="es-ES" sz="1800" u="none" dirty="0">
              <a:solidFill>
                <a:schemeClr val="tx2"/>
              </a:solidFill>
              <a:latin typeface="+mj-lt"/>
              <a:ea typeface="ＭＳ Ｐゴシック" pitchFamily="34" charset="-128"/>
              <a:cs typeface="+mn-cs"/>
            </a:endParaRPr>
          </a:p>
        </p:txBody>
      </p:sp>
      <p:sp>
        <p:nvSpPr>
          <p:cNvPr id="34856" name="AutoShape 43"/>
          <p:cNvSpPr>
            <a:spLocks noChangeArrowheads="1"/>
          </p:cNvSpPr>
          <p:nvPr/>
        </p:nvSpPr>
        <p:spPr bwMode="auto">
          <a:xfrm>
            <a:off x="6175375" y="3725863"/>
            <a:ext cx="1439863" cy="3024187"/>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a:solidFill>
                  <a:schemeClr val="tx2"/>
                </a:solidFill>
                <a:latin typeface="+mj-lt"/>
                <a:ea typeface="ＭＳ Ｐゴシック" pitchFamily="34" charset="-128"/>
                <a:cs typeface="+mn-cs"/>
              </a:rPr>
              <a:t>Con </a:t>
            </a:r>
            <a:r>
              <a:rPr lang="es-MX" sz="1800" u="none" dirty="0" smtClean="0">
                <a:solidFill>
                  <a:schemeClr val="tx2"/>
                </a:solidFill>
                <a:latin typeface="+mj-lt"/>
                <a:ea typeface="ＭＳ Ｐゴシック" pitchFamily="34" charset="-128"/>
                <a:cs typeface="+mn-cs"/>
              </a:rPr>
              <a:t>R.I.A. que </a:t>
            </a:r>
            <a:r>
              <a:rPr lang="es-MX" sz="1800" u="none" dirty="0">
                <a:solidFill>
                  <a:schemeClr val="tx2"/>
                </a:solidFill>
                <a:latin typeface="+mj-lt"/>
                <a:ea typeface="ＭＳ Ｐゴシック" pitchFamily="34" charset="-128"/>
                <a:cs typeface="+mn-cs"/>
              </a:rPr>
              <a:t>se abonan con una anticipación de hasta </a:t>
            </a:r>
            <a:r>
              <a:rPr lang="es-MX" sz="1800" u="none" dirty="0" smtClean="0">
                <a:solidFill>
                  <a:schemeClr val="tx2"/>
                </a:solidFill>
                <a:latin typeface="+mj-lt"/>
                <a:ea typeface="ＭＳ Ｐゴシック" pitchFamily="34" charset="-128"/>
                <a:cs typeface="+mn-cs"/>
              </a:rPr>
              <a:t> 5 </a:t>
            </a:r>
            <a:r>
              <a:rPr lang="es-MX" sz="1800" u="none" dirty="0">
                <a:solidFill>
                  <a:schemeClr val="tx2"/>
                </a:solidFill>
                <a:latin typeface="+mj-lt"/>
                <a:ea typeface="ＭＳ Ｐゴシック" pitchFamily="34" charset="-128"/>
                <a:cs typeface="+mn-cs"/>
              </a:rPr>
              <a:t>días hábiles antes del </a:t>
            </a:r>
            <a:r>
              <a:rPr lang="es-MX" sz="1800" u="none" dirty="0" smtClean="0">
                <a:solidFill>
                  <a:schemeClr val="tx2"/>
                </a:solidFill>
                <a:latin typeface="+mj-lt"/>
                <a:ea typeface="ＭＳ Ｐゴシック" pitchFamily="34" charset="-128"/>
                <a:cs typeface="+mn-cs"/>
              </a:rPr>
              <a:t> vencimiento</a:t>
            </a:r>
            <a:endParaRPr lang="es-ES" sz="1800" u="none" dirty="0">
              <a:solidFill>
                <a:schemeClr val="tx2"/>
              </a:solidFill>
              <a:latin typeface="+mj-lt"/>
              <a:ea typeface="ＭＳ Ｐゴシック" pitchFamily="34" charset="-128"/>
              <a:cs typeface="+mn-cs"/>
            </a:endParaRPr>
          </a:p>
        </p:txBody>
      </p:sp>
      <p:sp>
        <p:nvSpPr>
          <p:cNvPr id="34857" name="AutoShape 44"/>
          <p:cNvSpPr>
            <a:spLocks noChangeArrowheads="1"/>
          </p:cNvSpPr>
          <p:nvPr/>
        </p:nvSpPr>
        <p:spPr bwMode="auto">
          <a:xfrm>
            <a:off x="7686675" y="3725863"/>
            <a:ext cx="1368425" cy="3024187"/>
          </a:xfrm>
          <a:prstGeom prst="roundRect">
            <a:avLst>
              <a:gd name="adj" fmla="val 11264"/>
            </a:avLst>
          </a:prstGeom>
          <a:solidFill>
            <a:srgbClr val="DDDDDD">
              <a:alpha val="50195"/>
            </a:srgbClr>
          </a:solidFill>
          <a:ln w="9525">
            <a:noFill/>
            <a:round/>
            <a:headEnd type="none" w="lg" len="lg"/>
            <a:tailEnd type="none" w="lg" len="lg"/>
          </a:ln>
        </p:spPr>
        <p:txBody>
          <a:bodyPr anchor="ctr"/>
          <a:lstStyle/>
          <a:p>
            <a:pPr algn="ctr">
              <a:defRPr/>
            </a:pPr>
            <a:r>
              <a:rPr lang="es-MX" sz="1800" u="none" dirty="0" smtClean="0">
                <a:solidFill>
                  <a:schemeClr val="tx2"/>
                </a:solidFill>
                <a:latin typeface="+mj-lt"/>
                <a:ea typeface="ＭＳ Ｐゴシック" pitchFamily="34" charset="-128"/>
                <a:cs typeface="+mn-cs"/>
              </a:rPr>
              <a:t>Operación con </a:t>
            </a:r>
            <a:r>
              <a:rPr lang="es-MX" sz="1800" u="none" dirty="0">
                <a:solidFill>
                  <a:schemeClr val="tx2"/>
                </a:solidFill>
                <a:latin typeface="+mj-lt"/>
                <a:ea typeface="ＭＳ Ｐゴシック" pitchFamily="34" charset="-128"/>
                <a:cs typeface="+mn-cs"/>
              </a:rPr>
              <a:t>R</a:t>
            </a:r>
            <a:r>
              <a:rPr lang="es-MX" sz="1800" u="none" dirty="0" smtClean="0">
                <a:solidFill>
                  <a:schemeClr val="tx2"/>
                </a:solidFill>
                <a:latin typeface="+mj-lt"/>
                <a:ea typeface="ＭＳ Ｐゴシック" pitchFamily="34" charset="-128"/>
                <a:cs typeface="+mn-cs"/>
              </a:rPr>
              <a:t>egistro </a:t>
            </a:r>
            <a:r>
              <a:rPr lang="es-MX" sz="1800" u="none" dirty="0">
                <a:solidFill>
                  <a:schemeClr val="tx2"/>
                </a:solidFill>
                <a:latin typeface="+mj-lt"/>
                <a:ea typeface="ＭＳ Ｐゴシック" pitchFamily="34" charset="-128"/>
                <a:cs typeface="+mn-cs"/>
              </a:rPr>
              <a:t>de </a:t>
            </a:r>
            <a:r>
              <a:rPr lang="es-MX" sz="1800" u="none" dirty="0" smtClean="0">
                <a:solidFill>
                  <a:schemeClr val="tx2"/>
                </a:solidFill>
                <a:latin typeface="+mj-lt"/>
                <a:ea typeface="ＭＳ Ｐゴシック" pitchFamily="34" charset="-128"/>
                <a:cs typeface="+mn-cs"/>
              </a:rPr>
              <a:t>Ingreso Aduanero</a:t>
            </a:r>
          </a:p>
          <a:p>
            <a:pPr algn="ctr">
              <a:defRPr/>
            </a:pPr>
            <a:endParaRPr lang="es-MX" sz="1800" u="none" dirty="0" smtClean="0">
              <a:solidFill>
                <a:schemeClr val="tx2"/>
              </a:solidFill>
              <a:latin typeface="+mj-lt"/>
              <a:ea typeface="ＭＳ Ｐゴシック" pitchFamily="34" charset="-128"/>
              <a:cs typeface="+mn-cs"/>
            </a:endParaRPr>
          </a:p>
          <a:p>
            <a:pPr algn="ctr">
              <a:defRPr/>
            </a:pPr>
            <a:r>
              <a:rPr lang="es-MX" sz="1800" u="none" dirty="0" smtClean="0">
                <a:solidFill>
                  <a:schemeClr val="tx2"/>
                </a:solidFill>
                <a:latin typeface="+mj-lt"/>
                <a:ea typeface="ＭＳ Ｐゴシック" pitchFamily="34" charset="-128"/>
                <a:cs typeface="+mn-cs"/>
              </a:rPr>
              <a:t>(R.I.A.)</a:t>
            </a:r>
            <a:endParaRPr lang="es-ES" sz="1800" u="none" dirty="0">
              <a:solidFill>
                <a:schemeClr val="tx2"/>
              </a:solidFill>
              <a:latin typeface="+mj-lt"/>
              <a:ea typeface="ＭＳ Ｐゴシック" pitchFamily="34" charset="-128"/>
              <a:cs typeface="+mn-cs"/>
            </a:endParaRPr>
          </a:p>
        </p:txBody>
      </p:sp>
      <p:sp>
        <p:nvSpPr>
          <p:cNvPr id="42021" name="Line 29"/>
          <p:cNvSpPr>
            <a:spLocks noChangeShapeType="1"/>
          </p:cNvSpPr>
          <p:nvPr/>
        </p:nvSpPr>
        <p:spPr bwMode="auto">
          <a:xfrm flipH="1">
            <a:off x="7653338" y="1270000"/>
            <a:ext cx="15875" cy="2016125"/>
          </a:xfrm>
          <a:prstGeom prst="line">
            <a:avLst/>
          </a:prstGeom>
          <a:noFill/>
          <a:ln w="50800">
            <a:solidFill>
              <a:srgbClr val="333399"/>
            </a:solidFill>
            <a:prstDash val="sysDot"/>
            <a:round/>
            <a:headEnd/>
            <a:tailEnd/>
          </a:ln>
        </p:spPr>
        <p:txBody>
          <a:bodyPr/>
          <a:lstStyle/>
          <a:p>
            <a:endParaRPr lang="es-AR"/>
          </a:p>
        </p:txBody>
      </p:sp>
      <p:sp>
        <p:nvSpPr>
          <p:cNvPr id="42022" name="Line 34"/>
          <p:cNvSpPr>
            <a:spLocks noChangeShapeType="1"/>
          </p:cNvSpPr>
          <p:nvPr/>
        </p:nvSpPr>
        <p:spPr bwMode="auto">
          <a:xfrm flipH="1">
            <a:off x="9093200" y="1270000"/>
            <a:ext cx="15875" cy="2016125"/>
          </a:xfrm>
          <a:prstGeom prst="line">
            <a:avLst/>
          </a:prstGeom>
          <a:noFill/>
          <a:ln w="50800">
            <a:solidFill>
              <a:srgbClr val="333399"/>
            </a:solidFill>
            <a:prstDash val="sysDot"/>
            <a:round/>
            <a:headEnd/>
            <a:tailEnd/>
          </a:ln>
        </p:spPr>
        <p:txBody>
          <a:bodyPr/>
          <a:lstStyle/>
          <a:p>
            <a:endParaRPr lang="es-AR"/>
          </a:p>
        </p:txBody>
      </p:sp>
      <p:sp>
        <p:nvSpPr>
          <p:cNvPr id="42023" name="Line 30"/>
          <p:cNvSpPr>
            <a:spLocks noChangeShapeType="1"/>
          </p:cNvSpPr>
          <p:nvPr/>
        </p:nvSpPr>
        <p:spPr bwMode="auto">
          <a:xfrm flipH="1">
            <a:off x="6156325" y="1270000"/>
            <a:ext cx="15875" cy="2016125"/>
          </a:xfrm>
          <a:prstGeom prst="line">
            <a:avLst/>
          </a:prstGeom>
          <a:noFill/>
          <a:ln w="50800">
            <a:solidFill>
              <a:srgbClr val="333399"/>
            </a:solidFill>
            <a:prstDash val="sysDot"/>
            <a:round/>
            <a:headEnd/>
            <a:tailEnd/>
          </a:ln>
        </p:spPr>
        <p:txBody>
          <a:bodyPr/>
          <a:lstStyle/>
          <a:p>
            <a:endParaRPr lang="es-AR"/>
          </a:p>
        </p:txBody>
      </p:sp>
      <p:sp>
        <p:nvSpPr>
          <p:cNvPr id="42024" name="Line 22"/>
          <p:cNvSpPr>
            <a:spLocks noChangeShapeType="1"/>
          </p:cNvSpPr>
          <p:nvPr/>
        </p:nvSpPr>
        <p:spPr bwMode="auto">
          <a:xfrm flipH="1">
            <a:off x="6853238" y="2740025"/>
            <a:ext cx="1587" cy="374650"/>
          </a:xfrm>
          <a:prstGeom prst="line">
            <a:avLst/>
          </a:prstGeom>
          <a:noFill/>
          <a:ln w="38100">
            <a:solidFill>
              <a:schemeClr val="tx2"/>
            </a:solidFill>
            <a:round/>
            <a:headEnd/>
            <a:tailEnd type="arrow" w="med" len="med"/>
          </a:ln>
        </p:spPr>
        <p:txBody>
          <a:bodyPr/>
          <a:lstStyle/>
          <a:p>
            <a:endParaRPr lang="es-AR"/>
          </a:p>
        </p:txBody>
      </p:sp>
      <p:sp>
        <p:nvSpPr>
          <p:cNvPr id="42025" name="Line 28"/>
          <p:cNvSpPr>
            <a:spLocks noChangeShapeType="1"/>
          </p:cNvSpPr>
          <p:nvPr/>
        </p:nvSpPr>
        <p:spPr bwMode="auto">
          <a:xfrm flipH="1">
            <a:off x="8293100" y="2740025"/>
            <a:ext cx="1588" cy="374650"/>
          </a:xfrm>
          <a:prstGeom prst="line">
            <a:avLst/>
          </a:prstGeom>
          <a:noFill/>
          <a:ln w="38100">
            <a:solidFill>
              <a:schemeClr val="tx2"/>
            </a:solidFill>
            <a:round/>
            <a:headEnd/>
            <a:tailEnd type="arrow" w="med" len="med"/>
          </a:ln>
        </p:spPr>
        <p:txBody>
          <a:bodyPr/>
          <a:lstStyle/>
          <a:p>
            <a:endParaRPr lang="es-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6700" y="1811338"/>
            <a:ext cx="8324850" cy="2246312"/>
          </a:xfrm>
          <a:prstGeom prst="rect">
            <a:avLst/>
          </a:prstGeom>
        </p:spPr>
        <p:txBody>
          <a:bodyPr>
            <a:spAutoFit/>
          </a:bodyPr>
          <a:lstStyle/>
          <a:p>
            <a:pPr algn="just">
              <a:buFont typeface="Wingdings" pitchFamily="2" charset="2"/>
              <a:buChar char="ü"/>
              <a:defRPr/>
            </a:pPr>
            <a:r>
              <a:rPr lang="es-ES_tradnl" sz="2000" u="none" dirty="0">
                <a:solidFill>
                  <a:schemeClr val="tx2"/>
                </a:solidFill>
                <a:latin typeface="+mn-lt"/>
                <a:ea typeface="ＭＳ Ｐゴシック" pitchFamily="34" charset="-128"/>
                <a:cs typeface="+mn-cs"/>
              </a:rPr>
              <a:t>Se puede acceder al MULC para </a:t>
            </a:r>
            <a:r>
              <a:rPr lang="es-ES_tradnl" sz="2000" b="1" u="none" dirty="0">
                <a:solidFill>
                  <a:schemeClr val="tx2"/>
                </a:solidFill>
                <a:latin typeface="+mn-lt"/>
                <a:ea typeface="ＭＳ Ｐゴシック" pitchFamily="34" charset="-128"/>
                <a:cs typeface="+mn-cs"/>
              </a:rPr>
              <a:t>cancelar deudas </a:t>
            </a:r>
            <a:r>
              <a:rPr lang="es-ES_tradnl" sz="2000" u="none" dirty="0">
                <a:solidFill>
                  <a:schemeClr val="tx2"/>
                </a:solidFill>
                <a:latin typeface="+mn-lt"/>
                <a:ea typeface="ＭＳ Ｐゴシック" pitchFamily="34" charset="-128"/>
                <a:cs typeface="+mn-cs"/>
              </a:rPr>
              <a:t>por importaciones de bienes con una anticipación de hasta 5 días hábiles antes de la fecha de vencimiento de la obligación con el exterior. Para los casos que requieran cancelación anticipada a los cinco días anteriores se requerirá conformidad del BCRA (Com. A 5274 modifica Com. A 5134)</a:t>
            </a:r>
          </a:p>
          <a:p>
            <a:pPr algn="just">
              <a:buFont typeface="Wingdings" pitchFamily="2" charset="2"/>
              <a:buChar char="ü"/>
              <a:defRPr/>
            </a:pPr>
            <a:endParaRPr lang="es-ES_tradnl" sz="2000" u="none" dirty="0">
              <a:solidFill>
                <a:schemeClr val="tx2"/>
              </a:solidFill>
              <a:latin typeface="+mn-lt"/>
              <a:ea typeface="ＭＳ Ｐゴシック" pitchFamily="34" charset="-128"/>
              <a:cs typeface="+mn-cs"/>
            </a:endParaRPr>
          </a:p>
          <a:p>
            <a:pPr algn="just">
              <a:buFont typeface="Wingdings" pitchFamily="2" charset="2"/>
              <a:buChar char="ü"/>
              <a:defRPr/>
            </a:pPr>
            <a:endParaRPr lang="es-ES_tradnl" sz="2000" u="none" dirty="0">
              <a:solidFill>
                <a:schemeClr val="tx2"/>
              </a:solidFill>
              <a:latin typeface="+mn-lt"/>
              <a:ea typeface="ＭＳ Ｐゴシック" pitchFamily="34" charset="-128"/>
              <a:cs typeface="+mn-cs"/>
            </a:endParaRPr>
          </a:p>
        </p:txBody>
      </p:sp>
      <p:sp>
        <p:nvSpPr>
          <p:cNvPr id="6" name="Rectangle 3"/>
          <p:cNvSpPr txBox="1">
            <a:spLocks noChangeArrowheads="1"/>
          </p:cNvSpPr>
          <p:nvPr/>
        </p:nvSpPr>
        <p:spPr>
          <a:xfrm>
            <a:off x="228600" y="3486150"/>
            <a:ext cx="8915400" cy="3371850"/>
          </a:xfrm>
          <a:prstGeom prst="rect">
            <a:avLst/>
          </a:prstGeom>
        </p:spPr>
        <p:txBody>
          <a:bodyPr/>
          <a:lstStyle/>
          <a:p>
            <a:pPr marL="342900" indent="-342900" defTabSz="914400" fontAlgn="auto">
              <a:lnSpc>
                <a:spcPct val="80000"/>
              </a:lnSpc>
              <a:spcBef>
                <a:spcPct val="20000"/>
              </a:spcBef>
              <a:spcAft>
                <a:spcPts val="0"/>
              </a:spcAft>
              <a:buClr>
                <a:schemeClr val="accent1"/>
              </a:buClr>
              <a:buSzPct val="70000"/>
              <a:buFont typeface="Wingdings 2"/>
              <a:buChar char=""/>
              <a:defRPr/>
            </a:pPr>
            <a:endParaRPr lang="es-AR" sz="2200" u="none" dirty="0">
              <a:solidFill>
                <a:schemeClr val="accent4">
                  <a:lumMod val="75000"/>
                </a:schemeClr>
              </a:solidFill>
              <a:latin typeface="+mn-lt"/>
              <a:ea typeface="ＭＳ Ｐゴシック" pitchFamily="34" charset="-128"/>
              <a:cs typeface="+mn-cs"/>
            </a:endParaRPr>
          </a:p>
          <a:p>
            <a:pPr marL="342900" indent="-342900" algn="just" defTabSz="914400" fontAlgn="auto">
              <a:lnSpc>
                <a:spcPct val="80000"/>
              </a:lnSpc>
              <a:spcBef>
                <a:spcPct val="20000"/>
              </a:spcBef>
              <a:spcAft>
                <a:spcPts val="0"/>
              </a:spcAft>
              <a:buClr>
                <a:schemeClr val="accent1"/>
              </a:buClr>
              <a:buSzPct val="70000"/>
              <a:defRPr/>
            </a:pPr>
            <a:endParaRPr lang="es-AR" sz="2200" u="none" dirty="0">
              <a:solidFill>
                <a:schemeClr val="accent4">
                  <a:lumMod val="75000"/>
                </a:schemeClr>
              </a:solidFill>
              <a:latin typeface="+mn-lt"/>
              <a:ea typeface="ＭＳ Ｐゴシック" pitchFamily="34" charset="-128"/>
              <a:cs typeface="+mn-cs"/>
            </a:endParaRPr>
          </a:p>
          <a:p>
            <a:pPr marL="342900" indent="-342900" algn="just" defTabSz="914400" fontAlgn="auto">
              <a:lnSpc>
                <a:spcPct val="80000"/>
              </a:lnSpc>
              <a:spcBef>
                <a:spcPct val="20000"/>
              </a:spcBef>
              <a:spcAft>
                <a:spcPts val="0"/>
              </a:spcAft>
              <a:buClr>
                <a:schemeClr val="accent1"/>
              </a:buClr>
              <a:buSzPct val="70000"/>
              <a:buFont typeface="Wingdings 2"/>
              <a:buChar char=""/>
              <a:defRPr/>
            </a:pPr>
            <a:endParaRPr lang="es-ES_tradnl" sz="2200" u="none" dirty="0">
              <a:solidFill>
                <a:schemeClr val="accent4">
                  <a:lumMod val="75000"/>
                </a:schemeClr>
              </a:solidFill>
              <a:latin typeface="+mn-lt"/>
              <a:ea typeface="ＭＳ Ｐゴシック" pitchFamily="34" charset="-128"/>
              <a:cs typeface="+mn-cs"/>
            </a:endParaRPr>
          </a:p>
        </p:txBody>
      </p:sp>
      <p:sp>
        <p:nvSpPr>
          <p:cNvPr id="9" name="8 Rectángulo"/>
          <p:cNvSpPr/>
          <p:nvPr/>
        </p:nvSpPr>
        <p:spPr>
          <a:xfrm>
            <a:off x="228600" y="4092575"/>
            <a:ext cx="8629650" cy="1016000"/>
          </a:xfrm>
          <a:prstGeom prst="rect">
            <a:avLst/>
          </a:prstGeom>
        </p:spPr>
        <p:txBody>
          <a:bodyPr>
            <a:spAutoFit/>
          </a:bodyPr>
          <a:lstStyle/>
          <a:p>
            <a:pPr>
              <a:buFont typeface="Wingdings" pitchFamily="2" charset="2"/>
              <a:buChar char="ü"/>
              <a:defRPr/>
            </a:pPr>
            <a:r>
              <a:rPr lang="es-ES_tradnl" sz="2000" u="none" dirty="0">
                <a:solidFill>
                  <a:schemeClr val="tx2"/>
                </a:solidFill>
                <a:latin typeface="+mn-lt"/>
                <a:ea typeface="ＭＳ Ｐゴシック" pitchFamily="34" charset="-128"/>
                <a:cs typeface="+mn-cs"/>
              </a:rPr>
              <a:t>Para los casos que se perciban divisas en devolución de pagos de importaciones efectuados con acceso al Mercado de cambios, las mismas deben ser liquidadas dentro de los 10 días hábiles desde su percepción.</a:t>
            </a:r>
            <a:endParaRPr lang="es-ES" sz="2000" u="none" dirty="0">
              <a:solidFill>
                <a:schemeClr val="tx2"/>
              </a:solidFill>
              <a:latin typeface="+mn-lt"/>
              <a:ea typeface="ＭＳ Ｐゴシック" pitchFamily="34" charset="-128"/>
              <a:cs typeface="+mn-cs"/>
            </a:endParaRPr>
          </a:p>
        </p:txBody>
      </p:sp>
      <p:sp>
        <p:nvSpPr>
          <p:cNvPr id="8" name="Rectangle 2"/>
          <p:cNvSpPr>
            <a:spLocks noChangeArrowheads="1"/>
          </p:cNvSpPr>
          <p:nvPr/>
        </p:nvSpPr>
        <p:spPr bwMode="auto">
          <a:xfrm>
            <a:off x="2363788" y="760413"/>
            <a:ext cx="4608512" cy="762000"/>
          </a:xfrm>
          <a:prstGeom prst="rect">
            <a:avLst/>
          </a:prstGeom>
          <a:noFill/>
          <a:ln w="9525" algn="ctr">
            <a:noFill/>
            <a:miter lim="800000"/>
            <a:headEnd/>
            <a:tailEnd/>
          </a:ln>
          <a:effectLst/>
        </p:spPr>
        <p:txBody>
          <a:bodyPr anchor="ctr"/>
          <a:lstStyle/>
          <a:p>
            <a:pPr>
              <a:defRPr/>
            </a:pPr>
            <a:r>
              <a:rPr lang="es-AR" sz="2800" b="1" u="none" dirty="0">
                <a:solidFill>
                  <a:schemeClr val="tx2"/>
                </a:solidFill>
                <a:latin typeface="+mn-lt"/>
                <a:ea typeface="ＭＳ Ｐゴシック" pitchFamily="34" charset="-128"/>
                <a:cs typeface="+mn-cs"/>
              </a:rPr>
              <a:t>PAGO DE IMPORTACIONES</a:t>
            </a:r>
            <a:endParaRPr lang="es-ES" sz="2800" b="1"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42900" y="1390650"/>
            <a:ext cx="8401050" cy="4800600"/>
          </a:xfrm>
          <a:prstGeom prst="rect">
            <a:avLst/>
          </a:prstGeom>
        </p:spPr>
        <p:txBody>
          <a:bodyPr/>
          <a:lstStyle/>
          <a:p>
            <a:pPr marL="342900" indent="-342900" defTabSz="914400" fontAlgn="auto">
              <a:lnSpc>
                <a:spcPct val="80000"/>
              </a:lnSpc>
              <a:spcBef>
                <a:spcPct val="20000"/>
              </a:spcBef>
              <a:spcAft>
                <a:spcPts val="0"/>
              </a:spcAft>
              <a:buClr>
                <a:schemeClr val="accent1"/>
              </a:buClr>
              <a:buSzPct val="70000"/>
              <a:buFont typeface="Wingdings 2"/>
              <a:buChar char=""/>
              <a:defRPr/>
            </a:pPr>
            <a:endParaRPr lang="es-AR" sz="2000" u="none" dirty="0">
              <a:solidFill>
                <a:schemeClr val="tx2"/>
              </a:solidFill>
              <a:latin typeface="+mn-lt"/>
              <a:ea typeface="ＭＳ Ｐゴシック" pitchFamily="34" charset="-128"/>
              <a:cs typeface="+mn-cs"/>
            </a:endParaRPr>
          </a:p>
          <a:p>
            <a:pPr marL="342900" indent="-342900" algn="just" defTabSz="914400" fontAlgn="auto">
              <a:lnSpc>
                <a:spcPct val="80000"/>
              </a:lnSpc>
              <a:spcBef>
                <a:spcPct val="20000"/>
              </a:spcBef>
              <a:spcAft>
                <a:spcPts val="0"/>
              </a:spcAft>
              <a:buClr>
                <a:schemeClr val="accent1"/>
              </a:buClr>
              <a:buSzPct val="70000"/>
              <a:defRPr/>
            </a:pPr>
            <a:r>
              <a:rPr lang="es-AR" sz="2000" b="1" u="none" dirty="0">
                <a:solidFill>
                  <a:schemeClr val="tx2"/>
                </a:solidFill>
                <a:latin typeface="+mn-lt"/>
                <a:ea typeface="ＭＳ Ｐゴシック" pitchFamily="34" charset="-128"/>
                <a:cs typeface="+mn-cs"/>
              </a:rPr>
              <a:t>CARTAS DE CREDITO Y LETRAS DE CAMBIO AVALADAS:  </a:t>
            </a:r>
          </a:p>
          <a:p>
            <a:pPr marL="342900" indent="-342900" algn="just" defTabSz="914400" fontAlgn="auto">
              <a:lnSpc>
                <a:spcPct val="80000"/>
              </a:lnSpc>
              <a:spcBef>
                <a:spcPct val="20000"/>
              </a:spcBef>
              <a:spcAft>
                <a:spcPts val="0"/>
              </a:spcAft>
              <a:buClr>
                <a:schemeClr val="accent1"/>
              </a:buClr>
              <a:buSzPct val="70000"/>
              <a:buFont typeface="Wingdings 2"/>
              <a:buChar char=""/>
              <a:defRPr/>
            </a:pPr>
            <a:endParaRPr lang="es-AR" sz="2000" u="none" dirty="0">
              <a:solidFill>
                <a:schemeClr val="tx2"/>
              </a:solidFill>
              <a:latin typeface="+mn-lt"/>
              <a:ea typeface="ＭＳ Ｐゴシック" pitchFamily="34" charset="-128"/>
              <a:cs typeface="+mn-cs"/>
            </a:endParaRPr>
          </a:p>
          <a:p>
            <a:pPr marL="342900" indent="-342900" algn="just" defTabSz="914400" fontAlgn="auto">
              <a:lnSpc>
                <a:spcPct val="80000"/>
              </a:lnSpc>
              <a:spcBef>
                <a:spcPct val="20000"/>
              </a:spcBef>
              <a:spcAft>
                <a:spcPts val="0"/>
              </a:spcAft>
              <a:buClr>
                <a:schemeClr val="accent1"/>
              </a:buClr>
              <a:buSzPct val="70000"/>
              <a:buFont typeface="Wingdings" pitchFamily="2" charset="2"/>
              <a:buNone/>
              <a:defRPr/>
            </a:pPr>
            <a:r>
              <a:rPr lang="es-AR" sz="2000" u="none" dirty="0">
                <a:solidFill>
                  <a:schemeClr val="tx2"/>
                </a:solidFill>
                <a:latin typeface="+mn-lt"/>
                <a:ea typeface="ＭＳ Ｐゴシック" pitchFamily="34" charset="-128"/>
                <a:cs typeface="+mn-cs"/>
              </a:rPr>
              <a:t>	A partir del 1-2-2012 inclusive para emitir  tanto LC como para avalar letras , los Bancos deberán  contar previamente con un </a:t>
            </a:r>
            <a:r>
              <a:rPr lang="es-AR" sz="2000" dirty="0">
                <a:solidFill>
                  <a:schemeClr val="tx2"/>
                </a:solidFill>
                <a:latin typeface="+mn-lt"/>
                <a:ea typeface="ＭＳ Ｐゴシック" pitchFamily="34" charset="-128"/>
                <a:cs typeface="+mn-cs"/>
              </a:rPr>
              <a:t>N</a:t>
            </a:r>
            <a:r>
              <a:rPr lang="es-AR" sz="2000" u="none" dirty="0">
                <a:solidFill>
                  <a:schemeClr val="tx2"/>
                </a:solidFill>
                <a:latin typeface="+mn-lt"/>
                <a:ea typeface="ＭＳ Ｐゴシック" pitchFamily="34" charset="-128"/>
                <a:cs typeface="+mn-cs"/>
              </a:rPr>
              <a:t>ro. de DJAI que deberá ser provisto por el importador, en los casos de las destinaciones mencionadas en la RG 3255, debiendo este demostrar que la DJAI se encuentra en estado de SALIDA. </a:t>
            </a:r>
          </a:p>
          <a:p>
            <a:pPr marL="342900" indent="-342900" algn="just" defTabSz="914400" fontAlgn="auto">
              <a:lnSpc>
                <a:spcPct val="80000"/>
              </a:lnSpc>
              <a:spcBef>
                <a:spcPct val="20000"/>
              </a:spcBef>
              <a:spcAft>
                <a:spcPts val="0"/>
              </a:spcAft>
              <a:buClr>
                <a:schemeClr val="accent1"/>
              </a:buClr>
              <a:buSzPct val="70000"/>
              <a:buFont typeface="Wingdings" pitchFamily="2" charset="2"/>
              <a:buNone/>
              <a:defRPr/>
            </a:pPr>
            <a:endParaRPr lang="es-AR" sz="2000" u="none" dirty="0">
              <a:solidFill>
                <a:schemeClr val="tx2"/>
              </a:solidFill>
              <a:latin typeface="+mn-lt"/>
              <a:ea typeface="ＭＳ Ｐゴシック" pitchFamily="34" charset="-128"/>
              <a:cs typeface="+mn-cs"/>
            </a:endParaRPr>
          </a:p>
          <a:p>
            <a:pPr marL="342900" indent="-342900" algn="just" defTabSz="914400" fontAlgn="auto">
              <a:lnSpc>
                <a:spcPct val="80000"/>
              </a:lnSpc>
              <a:spcBef>
                <a:spcPct val="20000"/>
              </a:spcBef>
              <a:spcAft>
                <a:spcPts val="0"/>
              </a:spcAft>
              <a:buClr>
                <a:schemeClr val="accent1"/>
              </a:buClr>
              <a:buSzPct val="70000"/>
              <a:defRPr/>
            </a:pPr>
            <a:r>
              <a:rPr lang="es-AR" sz="2000" u="none" dirty="0">
                <a:solidFill>
                  <a:schemeClr val="tx2"/>
                </a:solidFill>
                <a:latin typeface="+mn-lt"/>
                <a:ea typeface="ＭＳ Ｐゴシック" pitchFamily="34" charset="-128"/>
                <a:cs typeface="+mn-cs"/>
              </a:rPr>
              <a:t>	El banco requerirá copia de la DJAI en estado SALIDA para confirmar que tenga los datos de la carta de crédito y de la cobranza antes de abrir o avalar respectivamente.</a:t>
            </a:r>
            <a:endParaRPr lang="es-ES_tradnl" sz="2000" u="none" dirty="0">
              <a:solidFill>
                <a:schemeClr val="tx2"/>
              </a:solidFill>
              <a:latin typeface="+mn-lt"/>
              <a:ea typeface="ＭＳ Ｐゴシック" pitchFamily="34" charset="-128"/>
              <a:cs typeface="+mn-cs"/>
            </a:endParaRPr>
          </a:p>
        </p:txBody>
      </p:sp>
      <p:sp>
        <p:nvSpPr>
          <p:cNvPr id="8" name="Rectangle 2"/>
          <p:cNvSpPr>
            <a:spLocks noChangeArrowheads="1"/>
          </p:cNvSpPr>
          <p:nvPr/>
        </p:nvSpPr>
        <p:spPr bwMode="auto">
          <a:xfrm>
            <a:off x="2725738" y="741363"/>
            <a:ext cx="4608512" cy="762000"/>
          </a:xfrm>
          <a:prstGeom prst="rect">
            <a:avLst/>
          </a:prstGeom>
          <a:noFill/>
          <a:ln w="9525" algn="ctr">
            <a:noFill/>
            <a:miter lim="800000"/>
            <a:headEnd/>
            <a:tailEnd/>
          </a:ln>
          <a:effectLst/>
        </p:spPr>
        <p:txBody>
          <a:bodyPr anchor="ctr"/>
          <a:lstStyle/>
          <a:p>
            <a:pPr>
              <a:defRPr/>
            </a:pPr>
            <a:r>
              <a:rPr lang="es-AR" sz="2800" b="1" u="none" dirty="0">
                <a:solidFill>
                  <a:srgbClr val="094FA4"/>
                </a:solidFill>
                <a:latin typeface="+mn-lt"/>
                <a:ea typeface="ＭＳ Ｐゴシック" pitchFamily="34" charset="-128"/>
                <a:cs typeface="+mn-cs"/>
              </a:rPr>
              <a:t>PAGO DE IMPORTACIONES</a:t>
            </a:r>
            <a:endParaRPr lang="es-ES" sz="2800" b="1" u="none" dirty="0">
              <a:solidFill>
                <a:srgbClr val="094FA4"/>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4294967295"/>
          </p:nvPr>
        </p:nvSpPr>
        <p:spPr>
          <a:xfrm>
            <a:off x="438150" y="620713"/>
            <a:ext cx="8705850" cy="936625"/>
          </a:xfrm>
          <a:prstGeom prst="rect">
            <a:avLst/>
          </a:prstGeom>
        </p:spPr>
        <p:txBody>
          <a:bodyPr/>
          <a:lstStyle/>
          <a:p>
            <a:pPr algn="ctr">
              <a:buFont typeface="Arial" charset="0"/>
              <a:buNone/>
              <a:defRPr/>
            </a:pPr>
            <a:r>
              <a:rPr lang="es-AR" sz="2800" dirty="0" smtClean="0">
                <a:solidFill>
                  <a:schemeClr val="accent4">
                    <a:lumMod val="75000"/>
                  </a:schemeClr>
                </a:solidFill>
                <a:ea typeface="ＭＳ Ｐゴシック"/>
                <a:cs typeface="ＭＳ Ｐゴシック"/>
              </a:rPr>
              <a:t/>
            </a:r>
            <a:br>
              <a:rPr lang="es-AR" sz="2800" dirty="0" smtClean="0">
                <a:solidFill>
                  <a:schemeClr val="accent4">
                    <a:lumMod val="75000"/>
                  </a:schemeClr>
                </a:solidFill>
                <a:ea typeface="ＭＳ Ｐゴシック"/>
                <a:cs typeface="ＭＳ Ｐゴシック"/>
              </a:rPr>
            </a:br>
            <a:endParaRPr lang="es-ES" sz="2800" dirty="0" smtClean="0">
              <a:solidFill>
                <a:schemeClr val="accent4">
                  <a:lumMod val="75000"/>
                </a:schemeClr>
              </a:solidFill>
            </a:endParaRPr>
          </a:p>
        </p:txBody>
      </p:sp>
      <p:sp>
        <p:nvSpPr>
          <p:cNvPr id="4" name="Rectangle 3"/>
          <p:cNvSpPr txBox="1">
            <a:spLocks noChangeArrowheads="1"/>
          </p:cNvSpPr>
          <p:nvPr/>
        </p:nvSpPr>
        <p:spPr bwMode="auto">
          <a:xfrm>
            <a:off x="285750" y="1506538"/>
            <a:ext cx="8553450" cy="4760912"/>
          </a:xfrm>
          <a:prstGeom prst="rect">
            <a:avLst/>
          </a:prstGeom>
          <a:noFill/>
          <a:ln>
            <a:miter lim="800000"/>
            <a:headEnd/>
            <a:tailEnd/>
          </a:ln>
        </p:spPr>
        <p:txBody>
          <a:bodyPr/>
          <a:lstStyle/>
          <a:p>
            <a:r>
              <a:rPr lang="es-ES" sz="2000" b="1" u="none">
                <a:solidFill>
                  <a:schemeClr val="tx2"/>
                </a:solidFill>
                <a:latin typeface="Calibri" pitchFamily="34" charset="0"/>
              </a:rPr>
              <a:t>Excepciones a la demostración de oficialización y/o devolución de anticipos.</a:t>
            </a:r>
            <a:endParaRPr lang="es-AR" sz="2000" u="none">
              <a:solidFill>
                <a:schemeClr val="tx2"/>
              </a:solidFill>
              <a:latin typeface="Calibri" pitchFamily="34" charset="0"/>
            </a:endParaRPr>
          </a:p>
          <a:p>
            <a:pPr>
              <a:lnSpc>
                <a:spcPct val="80000"/>
              </a:lnSpc>
              <a:spcBef>
                <a:spcPct val="20000"/>
              </a:spcBef>
              <a:buClr>
                <a:schemeClr val="accent1"/>
              </a:buClr>
              <a:buSzPct val="70000"/>
              <a:buFont typeface="Arial" charset="0"/>
              <a:buNone/>
            </a:pPr>
            <a:endParaRPr lang="es-AR" sz="2000">
              <a:solidFill>
                <a:schemeClr val="tx2"/>
              </a:solidFill>
              <a:latin typeface="Calibri" pitchFamily="34" charset="0"/>
            </a:endParaRPr>
          </a:p>
          <a:p>
            <a:pPr>
              <a:lnSpc>
                <a:spcPct val="80000"/>
              </a:lnSpc>
              <a:spcBef>
                <a:spcPct val="20000"/>
              </a:spcBef>
              <a:buClr>
                <a:schemeClr val="accent1"/>
              </a:buClr>
              <a:buSzPct val="70000"/>
              <a:buFont typeface="Arial" charset="0"/>
              <a:buNone/>
            </a:pPr>
            <a:r>
              <a:rPr lang="es-AR" sz="2000">
                <a:solidFill>
                  <a:schemeClr val="tx2"/>
                </a:solidFill>
                <a:latin typeface="Calibri" pitchFamily="34" charset="0"/>
              </a:rPr>
              <a:t>CASOS</a:t>
            </a:r>
          </a:p>
          <a:p>
            <a:pPr>
              <a:lnSpc>
                <a:spcPct val="80000"/>
              </a:lnSpc>
              <a:spcBef>
                <a:spcPct val="20000"/>
              </a:spcBef>
              <a:buClr>
                <a:schemeClr val="accent1"/>
              </a:buClr>
              <a:buSzPct val="70000"/>
              <a:buFont typeface="Arial" charset="0"/>
              <a:buNone/>
            </a:pPr>
            <a:endParaRPr lang="es-AR" sz="2000" u="none">
              <a:solidFill>
                <a:schemeClr val="tx2"/>
              </a:solidFill>
              <a:latin typeface="Calibri" pitchFamily="34" charset="0"/>
            </a:endParaRPr>
          </a:p>
          <a:p>
            <a:pPr marL="742950" lvl="1" indent="-285750">
              <a:lnSpc>
                <a:spcPct val="80000"/>
              </a:lnSpc>
              <a:spcBef>
                <a:spcPct val="20000"/>
              </a:spcBef>
              <a:buClr>
                <a:schemeClr val="accent1"/>
              </a:buClr>
              <a:buSzPct val="70000"/>
              <a:buFont typeface="Wingdings" pitchFamily="2" charset="2"/>
              <a:buChar char="ü"/>
            </a:pPr>
            <a:r>
              <a:rPr lang="es-AR" sz="2000" u="none">
                <a:solidFill>
                  <a:schemeClr val="tx2"/>
                </a:solidFill>
                <a:latin typeface="Calibri" pitchFamily="34" charset="0"/>
              </a:rPr>
              <a:t>Saldos pendientes de entrega.</a:t>
            </a:r>
          </a:p>
          <a:p>
            <a:pPr marL="742950" lvl="1" indent="-285750">
              <a:lnSpc>
                <a:spcPct val="80000"/>
              </a:lnSpc>
              <a:spcBef>
                <a:spcPct val="20000"/>
              </a:spcBef>
              <a:buClr>
                <a:schemeClr val="accent1"/>
              </a:buClr>
              <a:buSzPct val="70000"/>
              <a:buFont typeface="Wingdings" pitchFamily="2" charset="2"/>
              <a:buChar char="ü"/>
            </a:pPr>
            <a:r>
              <a:rPr lang="es-AR" sz="2000" u="none">
                <a:solidFill>
                  <a:schemeClr val="tx2"/>
                </a:solidFill>
                <a:latin typeface="Calibri" pitchFamily="34" charset="0"/>
              </a:rPr>
              <a:t>Diferencias por aplicaciones de tipos de pase…</a:t>
            </a:r>
          </a:p>
          <a:p>
            <a:pPr marL="742950" lvl="1" indent="-285750">
              <a:lnSpc>
                <a:spcPct val="80000"/>
              </a:lnSpc>
              <a:spcBef>
                <a:spcPct val="20000"/>
              </a:spcBef>
              <a:buClr>
                <a:schemeClr val="accent1"/>
              </a:buClr>
              <a:buSzPct val="70000"/>
              <a:buFont typeface="Wingdings" pitchFamily="2" charset="2"/>
              <a:buChar char="ü"/>
            </a:pPr>
            <a:r>
              <a:rPr lang="es-AR" sz="2000" u="none">
                <a:solidFill>
                  <a:schemeClr val="tx2"/>
                </a:solidFill>
                <a:latin typeface="Calibri" pitchFamily="34" charset="0"/>
              </a:rPr>
              <a:t>Incumplimiento de entrega por parte del proveedor externo.</a:t>
            </a:r>
          </a:p>
          <a:p>
            <a:pPr marL="742950" lvl="1" indent="-285750">
              <a:lnSpc>
                <a:spcPct val="80000"/>
              </a:lnSpc>
              <a:spcBef>
                <a:spcPct val="20000"/>
              </a:spcBef>
              <a:buClr>
                <a:schemeClr val="accent1"/>
              </a:buClr>
              <a:buSzPct val="70000"/>
              <a:buFont typeface="Arial" charset="0"/>
              <a:buNone/>
            </a:pPr>
            <a:endParaRPr lang="es-AR" sz="2000" u="none">
              <a:solidFill>
                <a:schemeClr val="tx2"/>
              </a:solidFill>
              <a:latin typeface="Calibri" pitchFamily="34" charset="0"/>
            </a:endParaRPr>
          </a:p>
          <a:p>
            <a:pPr>
              <a:lnSpc>
                <a:spcPct val="80000"/>
              </a:lnSpc>
              <a:spcBef>
                <a:spcPct val="20000"/>
              </a:spcBef>
              <a:buClr>
                <a:schemeClr val="accent1"/>
              </a:buClr>
              <a:buSzPct val="70000"/>
              <a:buFont typeface="Arial" charset="0"/>
              <a:buNone/>
            </a:pPr>
            <a:r>
              <a:rPr lang="es-ES" sz="2000">
                <a:solidFill>
                  <a:schemeClr val="tx2"/>
                </a:solidFill>
                <a:latin typeface="Calibri" pitchFamily="34" charset="0"/>
              </a:rPr>
              <a:t>CONDICIONES</a:t>
            </a:r>
          </a:p>
          <a:p>
            <a:pPr>
              <a:lnSpc>
                <a:spcPct val="80000"/>
              </a:lnSpc>
              <a:spcBef>
                <a:spcPct val="20000"/>
              </a:spcBef>
              <a:buClr>
                <a:schemeClr val="accent1"/>
              </a:buClr>
              <a:buSzPct val="70000"/>
              <a:buFont typeface="Wingdings" pitchFamily="2" charset="2"/>
              <a:buChar char="ü"/>
            </a:pPr>
            <a:endParaRPr lang="es-ES" sz="2000">
              <a:solidFill>
                <a:schemeClr val="tx2"/>
              </a:solidFill>
              <a:latin typeface="Calibri" pitchFamily="34" charset="0"/>
            </a:endParaRPr>
          </a:p>
          <a:p>
            <a:pPr marL="742950" lvl="1" indent="-285750">
              <a:lnSpc>
                <a:spcPct val="80000"/>
              </a:lnSpc>
              <a:spcBef>
                <a:spcPct val="20000"/>
              </a:spcBef>
              <a:buClr>
                <a:schemeClr val="accent1"/>
              </a:buClr>
              <a:buSzPct val="70000"/>
              <a:buFont typeface="Wingdings" pitchFamily="2" charset="2"/>
              <a:buChar char="ü"/>
            </a:pPr>
            <a:r>
              <a:rPr lang="es-ES" sz="2000" u="none">
                <a:solidFill>
                  <a:schemeClr val="tx2"/>
                </a:solidFill>
                <a:latin typeface="Calibri" pitchFamily="34" charset="0"/>
              </a:rPr>
              <a:t>Por operación no más de U$S 10.000.-</a:t>
            </a:r>
          </a:p>
          <a:p>
            <a:pPr marL="742950" lvl="1" indent="-285750">
              <a:lnSpc>
                <a:spcPct val="80000"/>
              </a:lnSpc>
              <a:spcBef>
                <a:spcPct val="20000"/>
              </a:spcBef>
              <a:buClr>
                <a:schemeClr val="accent1"/>
              </a:buClr>
              <a:buSzPct val="70000"/>
              <a:buFont typeface="Wingdings" pitchFamily="2" charset="2"/>
              <a:buChar char="ü"/>
            </a:pPr>
            <a:r>
              <a:rPr lang="es-ES" sz="2000" u="none">
                <a:solidFill>
                  <a:schemeClr val="tx2"/>
                </a:solidFill>
                <a:latin typeface="Calibri" pitchFamily="34" charset="0"/>
              </a:rPr>
              <a:t>No más de U$S 100.000.- en el año calendario por fecha de pago.</a:t>
            </a:r>
          </a:p>
          <a:p>
            <a:pPr marL="742950" lvl="1" indent="-285750">
              <a:lnSpc>
                <a:spcPct val="80000"/>
              </a:lnSpc>
              <a:spcBef>
                <a:spcPct val="20000"/>
              </a:spcBef>
              <a:buClr>
                <a:schemeClr val="accent1"/>
              </a:buClr>
              <a:buSzPct val="70000"/>
              <a:buFont typeface="Wingdings" pitchFamily="2" charset="2"/>
              <a:buChar char="ü"/>
            </a:pPr>
            <a:r>
              <a:rPr lang="es-ES" sz="2000" u="none">
                <a:solidFill>
                  <a:schemeClr val="tx2"/>
                </a:solidFill>
                <a:latin typeface="Calibri" pitchFamily="34" charset="0"/>
              </a:rPr>
              <a:t>DDJJ firmada por quien ejerza la representación legal de la </a:t>
            </a:r>
          </a:p>
          <a:p>
            <a:pPr marL="742950" lvl="1" indent="-285750">
              <a:lnSpc>
                <a:spcPct val="80000"/>
              </a:lnSpc>
              <a:spcBef>
                <a:spcPct val="20000"/>
              </a:spcBef>
              <a:buClr>
                <a:schemeClr val="accent1"/>
              </a:buClr>
              <a:buSzPct val="70000"/>
            </a:pPr>
            <a:r>
              <a:rPr lang="es-ES" sz="2000" u="none">
                <a:solidFill>
                  <a:schemeClr val="tx2"/>
                </a:solidFill>
                <a:latin typeface="Calibri" pitchFamily="34" charset="0"/>
              </a:rPr>
              <a:t>	empresa.</a:t>
            </a:r>
          </a:p>
          <a:p>
            <a:pPr>
              <a:lnSpc>
                <a:spcPct val="80000"/>
              </a:lnSpc>
              <a:spcBef>
                <a:spcPct val="20000"/>
              </a:spcBef>
              <a:buClr>
                <a:schemeClr val="accent2"/>
              </a:buClr>
              <a:buSzPct val="70000"/>
              <a:buFont typeface="Wingdings 2" pitchFamily="18" charset="2"/>
              <a:buChar char=""/>
            </a:pPr>
            <a:endParaRPr lang="es-ES" sz="2000" u="none">
              <a:solidFill>
                <a:schemeClr val="tx2"/>
              </a:solidFill>
              <a:latin typeface="Calibri" pitchFamily="34" charset="0"/>
            </a:endParaRPr>
          </a:p>
        </p:txBody>
      </p:sp>
      <p:sp>
        <p:nvSpPr>
          <p:cNvPr id="9" name="Rectangle 2"/>
          <p:cNvSpPr>
            <a:spLocks noChangeArrowheads="1"/>
          </p:cNvSpPr>
          <p:nvPr/>
        </p:nvSpPr>
        <p:spPr bwMode="auto">
          <a:xfrm>
            <a:off x="2420938" y="741363"/>
            <a:ext cx="4608512" cy="762000"/>
          </a:xfrm>
          <a:prstGeom prst="rect">
            <a:avLst/>
          </a:prstGeom>
          <a:noFill/>
          <a:ln w="9525" algn="ctr">
            <a:noFill/>
            <a:miter lim="800000"/>
            <a:headEnd/>
            <a:tailEnd/>
          </a:ln>
          <a:effectLst/>
        </p:spPr>
        <p:txBody>
          <a:bodyPr anchor="ctr"/>
          <a:lstStyle/>
          <a:p>
            <a:pPr>
              <a:defRPr/>
            </a:pPr>
            <a:r>
              <a:rPr lang="es-AR" sz="2800" b="1" u="none" dirty="0">
                <a:solidFill>
                  <a:schemeClr val="tx2"/>
                </a:solidFill>
                <a:latin typeface="+mn-lt"/>
                <a:ea typeface="ＭＳ Ｐゴシック" pitchFamily="34" charset="-128"/>
                <a:cs typeface="+mn-cs"/>
              </a:rPr>
              <a:t>PAGO DE IMPORTACIONES</a:t>
            </a:r>
            <a:endParaRPr lang="es-ES" sz="2800" b="1"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4294967295"/>
          </p:nvPr>
        </p:nvSpPr>
        <p:spPr>
          <a:xfrm>
            <a:off x="438150" y="620713"/>
            <a:ext cx="8705850" cy="936625"/>
          </a:xfrm>
          <a:prstGeom prst="rect">
            <a:avLst/>
          </a:prstGeom>
        </p:spPr>
        <p:txBody>
          <a:bodyPr/>
          <a:lstStyle/>
          <a:p>
            <a:pPr algn="ctr">
              <a:buFont typeface="Arial" charset="0"/>
              <a:buNone/>
              <a:defRPr/>
            </a:pPr>
            <a:r>
              <a:rPr lang="es-AR" sz="2800" dirty="0" smtClean="0">
                <a:solidFill>
                  <a:schemeClr val="accent4">
                    <a:lumMod val="75000"/>
                  </a:schemeClr>
                </a:solidFill>
                <a:ea typeface="ＭＳ Ｐゴシック"/>
                <a:cs typeface="ＭＳ Ｐゴシック"/>
              </a:rPr>
              <a:t/>
            </a:r>
            <a:br>
              <a:rPr lang="es-AR" sz="2800" dirty="0" smtClean="0">
                <a:solidFill>
                  <a:schemeClr val="accent4">
                    <a:lumMod val="75000"/>
                  </a:schemeClr>
                </a:solidFill>
                <a:ea typeface="ＭＳ Ｐゴシック"/>
                <a:cs typeface="ＭＳ Ｐゴシック"/>
              </a:rPr>
            </a:br>
            <a:endParaRPr lang="es-ES" sz="2800" dirty="0" smtClean="0">
              <a:solidFill>
                <a:schemeClr val="accent4">
                  <a:lumMod val="75000"/>
                </a:schemeClr>
              </a:solidFill>
            </a:endParaRPr>
          </a:p>
        </p:txBody>
      </p:sp>
      <p:sp>
        <p:nvSpPr>
          <p:cNvPr id="4" name="Rectangle 3"/>
          <p:cNvSpPr txBox="1">
            <a:spLocks noChangeArrowheads="1"/>
          </p:cNvSpPr>
          <p:nvPr/>
        </p:nvSpPr>
        <p:spPr bwMode="auto">
          <a:xfrm>
            <a:off x="342900" y="1754188"/>
            <a:ext cx="8401050" cy="4760912"/>
          </a:xfrm>
          <a:prstGeom prst="rect">
            <a:avLst/>
          </a:prstGeom>
          <a:noFill/>
          <a:ln>
            <a:miter lim="800000"/>
            <a:headEnd/>
            <a:tailEnd/>
          </a:ln>
        </p:spPr>
        <p:txBody>
          <a:bodyPr/>
          <a:lstStyle/>
          <a:p>
            <a:r>
              <a:rPr lang="es-AR" sz="2000" u="none">
                <a:solidFill>
                  <a:schemeClr val="tx2"/>
                </a:solidFill>
                <a:latin typeface="Calibri" pitchFamily="34" charset="0"/>
              </a:rPr>
              <a:t>No deberán registrar, los importadores, demoras en la demostración de ingreso de la mercadería y/o reingreso de las divisas en toda la plaza, al momento del pago Anticipado.</a:t>
            </a:r>
          </a:p>
          <a:p>
            <a:endParaRPr lang="es-AR" sz="2000" u="none">
              <a:solidFill>
                <a:schemeClr val="tx2"/>
              </a:solidFill>
              <a:latin typeface="Calibri" pitchFamily="34" charset="0"/>
            </a:endParaRPr>
          </a:p>
          <a:p>
            <a:r>
              <a:rPr lang="es-AR" sz="2000" u="none">
                <a:solidFill>
                  <a:schemeClr val="tx2"/>
                </a:solidFill>
                <a:latin typeface="Calibri" pitchFamily="34" charset="0"/>
              </a:rPr>
              <a:t>El beneficiario de un pago anticipado debe ser el proveedor del exterior, o la entidad o agencia que financió el anticipo al proveedor.</a:t>
            </a:r>
          </a:p>
          <a:p>
            <a:endParaRPr lang="es-AR" sz="2000" u="none">
              <a:solidFill>
                <a:schemeClr val="tx2"/>
              </a:solidFill>
              <a:latin typeface="Calibri" pitchFamily="34" charset="0"/>
            </a:endParaRPr>
          </a:p>
          <a:p>
            <a:endParaRPr lang="es-AR" sz="2000" u="none">
              <a:solidFill>
                <a:schemeClr val="tx2"/>
              </a:solidFill>
              <a:latin typeface="Calibri" pitchFamily="34" charset="0"/>
            </a:endParaRPr>
          </a:p>
          <a:p>
            <a:endParaRPr lang="es-AR" sz="2000" u="none">
              <a:solidFill>
                <a:schemeClr val="tx2"/>
              </a:solidFill>
              <a:latin typeface="Calibri" pitchFamily="34" charset="0"/>
            </a:endParaRPr>
          </a:p>
          <a:p>
            <a:endParaRPr lang="es-ES" sz="2000" u="none">
              <a:solidFill>
                <a:schemeClr val="tx2"/>
              </a:solidFill>
              <a:latin typeface="Calibri" pitchFamily="34" charset="0"/>
            </a:endParaRPr>
          </a:p>
          <a:p>
            <a:pPr>
              <a:lnSpc>
                <a:spcPct val="80000"/>
              </a:lnSpc>
              <a:spcBef>
                <a:spcPct val="20000"/>
              </a:spcBef>
              <a:buClr>
                <a:schemeClr val="accent2"/>
              </a:buClr>
              <a:buSzPct val="70000"/>
              <a:buFont typeface="Wingdings 2" pitchFamily="18" charset="2"/>
              <a:buChar char=""/>
            </a:pPr>
            <a:endParaRPr lang="es-ES" sz="2000" u="none">
              <a:solidFill>
                <a:schemeClr val="tx2"/>
              </a:solidFill>
              <a:latin typeface="Calibri" pitchFamily="34" charset="0"/>
            </a:endParaRPr>
          </a:p>
        </p:txBody>
      </p:sp>
      <p:sp>
        <p:nvSpPr>
          <p:cNvPr id="9" name="Rectangle 2"/>
          <p:cNvSpPr>
            <a:spLocks noChangeArrowheads="1"/>
          </p:cNvSpPr>
          <p:nvPr/>
        </p:nvSpPr>
        <p:spPr bwMode="auto">
          <a:xfrm>
            <a:off x="2573338" y="817563"/>
            <a:ext cx="4608512" cy="762000"/>
          </a:xfrm>
          <a:prstGeom prst="rect">
            <a:avLst/>
          </a:prstGeom>
          <a:noFill/>
          <a:ln w="9525" algn="ctr">
            <a:noFill/>
            <a:miter lim="800000"/>
            <a:headEnd/>
            <a:tailEnd/>
          </a:ln>
          <a:effectLst/>
        </p:spPr>
        <p:txBody>
          <a:bodyPr anchor="ctr"/>
          <a:lstStyle/>
          <a:p>
            <a:pPr>
              <a:defRPr/>
            </a:pPr>
            <a:r>
              <a:rPr lang="es-AR" sz="2800" b="1" u="none" dirty="0">
                <a:solidFill>
                  <a:schemeClr val="tx2"/>
                </a:solidFill>
                <a:latin typeface="+mn-lt"/>
                <a:ea typeface="ＭＳ Ｐゴシック" pitchFamily="34" charset="-128"/>
                <a:cs typeface="+mn-cs"/>
              </a:rPr>
              <a:t>PAGO DE IMPORTACIONES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p:cNvSpPr>
          <p:nvPr>
            <p:ph idx="4294967295"/>
          </p:nvPr>
        </p:nvSpPr>
        <p:spPr bwMode="auto">
          <a:xfrm>
            <a:off x="95250" y="1204913"/>
            <a:ext cx="8743950" cy="4525962"/>
          </a:xfrm>
          <a:prstGeom prst="rect">
            <a:avLst/>
          </a:prstGeom>
          <a:noFill/>
          <a:ln>
            <a:miter lim="800000"/>
            <a:headEnd/>
            <a:tailEnd/>
          </a:ln>
        </p:spPr>
        <p:txBody>
          <a:bodyPr/>
          <a:lstStyle/>
          <a:p>
            <a:pPr algn="just"/>
            <a:endParaRPr lang="es-ES" sz="2000" smtClean="0">
              <a:solidFill>
                <a:schemeClr val="tx2"/>
              </a:solidFill>
              <a:ea typeface="ＭＳ Ｐゴシック"/>
              <a:cs typeface="ＭＳ Ｐゴシック"/>
            </a:endParaRPr>
          </a:p>
          <a:p>
            <a:pPr algn="just">
              <a:buFont typeface="Arial" charset="0"/>
              <a:buNone/>
            </a:pPr>
            <a:r>
              <a:rPr lang="es-ES" sz="2000" smtClean="0">
                <a:solidFill>
                  <a:schemeClr val="tx2"/>
                </a:solidFill>
                <a:ea typeface="ＭＳ Ｐゴシック"/>
                <a:cs typeface="ＭＳ Ｐゴシック"/>
              </a:rPr>
              <a:t>	Se considera deuda comercial a los siguientes endeudamientos;</a:t>
            </a:r>
          </a:p>
          <a:p>
            <a:pPr algn="just">
              <a:buFont typeface="Arial" charset="0"/>
              <a:buNone/>
            </a:pPr>
            <a:endParaRPr lang="es-ES" sz="2000" smtClean="0">
              <a:solidFill>
                <a:schemeClr val="tx2"/>
              </a:solidFill>
              <a:ea typeface="ＭＳ Ｐゴシック"/>
              <a:cs typeface="ＭＳ Ｐゴシック"/>
            </a:endParaRPr>
          </a:p>
          <a:p>
            <a:pPr algn="just">
              <a:buFont typeface="Wingdings" pitchFamily="2" charset="2"/>
              <a:buChar char="ü"/>
            </a:pPr>
            <a:r>
              <a:rPr lang="es-ES" sz="2000" smtClean="0">
                <a:solidFill>
                  <a:schemeClr val="tx2"/>
                </a:solidFill>
                <a:ea typeface="ＭＳ Ｐゴシック"/>
                <a:cs typeface="ＭＳ Ｐゴシック"/>
              </a:rPr>
              <a:t>	Proveedor del exterior otorga financiación a CUALQUIER PLAZO debiendo estar acordada antes del embarque A FECHA DE EMBARQUE o EN LA REMESA DE LA OPERACIÓN en los casos que el pago se instrumente  bajo la forma de cobranza bancaria.</a:t>
            </a:r>
          </a:p>
          <a:p>
            <a:pPr algn="just"/>
            <a:endParaRPr lang="es-ES" sz="2000" smtClean="0">
              <a:solidFill>
                <a:schemeClr val="tx2"/>
              </a:solidFill>
              <a:ea typeface="ＭＳ Ｐゴシック"/>
              <a:cs typeface="ＭＳ Ｐゴシック"/>
            </a:endParaRPr>
          </a:p>
          <a:p>
            <a:pPr algn="just">
              <a:buFont typeface="Wingdings 3" pitchFamily="18" charset="2"/>
              <a:buNone/>
            </a:pPr>
            <a:endParaRPr lang="es-ES" sz="2000" smtClean="0">
              <a:solidFill>
                <a:schemeClr val="tx2"/>
              </a:solidFill>
              <a:ea typeface="ＭＳ Ｐゴシック"/>
              <a:cs typeface="ＭＳ Ｐゴシック"/>
            </a:endParaRPr>
          </a:p>
          <a:p>
            <a:pPr algn="just"/>
            <a:endParaRPr lang="es-ES" sz="2000" smtClean="0">
              <a:solidFill>
                <a:schemeClr val="tx2"/>
              </a:solidFill>
              <a:ea typeface="ＭＳ Ｐゴシック"/>
              <a:cs typeface="ＭＳ Ｐゴシック"/>
            </a:endParaRPr>
          </a:p>
          <a:p>
            <a:endParaRPr lang="es-ES" sz="2000" smtClean="0">
              <a:solidFill>
                <a:schemeClr val="tx2"/>
              </a:solidFill>
              <a:ea typeface="ＭＳ Ｐゴシック"/>
              <a:cs typeface="ＭＳ Ｐゴシック"/>
            </a:endParaRPr>
          </a:p>
        </p:txBody>
      </p:sp>
      <p:sp>
        <p:nvSpPr>
          <p:cNvPr id="4" name="Rectangle 3"/>
          <p:cNvSpPr txBox="1">
            <a:spLocks/>
          </p:cNvSpPr>
          <p:nvPr/>
        </p:nvSpPr>
        <p:spPr>
          <a:xfrm>
            <a:off x="514350" y="4106863"/>
            <a:ext cx="7715250" cy="1938337"/>
          </a:xfrm>
          <a:prstGeom prst="rect">
            <a:avLst/>
          </a:prstGeom>
        </p:spPr>
        <p:txBody>
          <a:bodyPr/>
          <a:lstStyle/>
          <a:p>
            <a:pPr marL="342900" indent="-342900" algn="just" defTabSz="914400" fontAlgn="auto">
              <a:spcBef>
                <a:spcPct val="20000"/>
              </a:spcBef>
              <a:spcAft>
                <a:spcPts val="0"/>
              </a:spcAft>
              <a:buClr>
                <a:schemeClr val="accent1"/>
              </a:buClr>
              <a:buSzPct val="70000"/>
              <a:defRPr/>
            </a:pPr>
            <a:r>
              <a:rPr lang="es-ES" sz="2000" u="none" dirty="0">
                <a:solidFill>
                  <a:schemeClr val="tx2"/>
                </a:solidFill>
                <a:latin typeface="+mn-lt"/>
                <a:ea typeface="ＭＳ Ｐゴシック" pitchFamily="34" charset="-128"/>
                <a:cs typeface="+mn-cs"/>
              </a:rPr>
              <a:t>En los casos de otorgamientos sin plazo, cualquiera sea la forma de</a:t>
            </a:r>
          </a:p>
          <a:p>
            <a:pPr marL="342900" indent="-342900" algn="just" defTabSz="914400" fontAlgn="auto">
              <a:spcBef>
                <a:spcPct val="20000"/>
              </a:spcBef>
              <a:spcAft>
                <a:spcPts val="0"/>
              </a:spcAft>
              <a:buClr>
                <a:schemeClr val="accent1"/>
              </a:buClr>
              <a:buSzPct val="70000"/>
              <a:defRPr/>
            </a:pPr>
            <a:r>
              <a:rPr lang="es-ES" sz="2000" u="none" dirty="0">
                <a:solidFill>
                  <a:schemeClr val="tx2"/>
                </a:solidFill>
                <a:latin typeface="+mn-lt"/>
                <a:ea typeface="ＭＳ Ｐゴシック" pitchFamily="34" charset="-128"/>
                <a:cs typeface="+mn-cs"/>
              </a:rPr>
              <a:t>instrumentación, se entenderá como otorgadas a 270 días corrido de</a:t>
            </a:r>
          </a:p>
          <a:p>
            <a:pPr marL="342900" indent="-342900" algn="just" defTabSz="914400" fontAlgn="auto">
              <a:spcBef>
                <a:spcPct val="20000"/>
              </a:spcBef>
              <a:spcAft>
                <a:spcPts val="0"/>
              </a:spcAft>
              <a:buClr>
                <a:schemeClr val="accent1"/>
              </a:buClr>
              <a:buSzPct val="70000"/>
              <a:defRPr/>
            </a:pPr>
            <a:r>
              <a:rPr lang="es-ES" sz="2000" u="none" dirty="0">
                <a:solidFill>
                  <a:schemeClr val="tx2"/>
                </a:solidFill>
                <a:latin typeface="+mn-lt"/>
                <a:ea typeface="ＭＳ Ｐゴシック" pitchFamily="34" charset="-128"/>
                <a:cs typeface="+mn-cs"/>
              </a:rPr>
              <a:t>plazo de la fecha de entrega de los bienes en la condición de compra</a:t>
            </a:r>
          </a:p>
          <a:p>
            <a:pPr marL="342900" indent="-342900" algn="just" defTabSz="914400" fontAlgn="auto">
              <a:spcBef>
                <a:spcPct val="20000"/>
              </a:spcBef>
              <a:spcAft>
                <a:spcPts val="0"/>
              </a:spcAft>
              <a:buClr>
                <a:schemeClr val="accent1"/>
              </a:buClr>
              <a:buSzPct val="70000"/>
              <a:defRPr/>
            </a:pPr>
            <a:r>
              <a:rPr lang="es-ES" sz="2000" u="none" dirty="0">
                <a:solidFill>
                  <a:schemeClr val="tx2"/>
                </a:solidFill>
                <a:latin typeface="+mn-lt"/>
                <a:ea typeface="ＭＳ Ｐゴシック" pitchFamily="34" charset="-128"/>
                <a:cs typeface="+mn-cs"/>
              </a:rPr>
              <a:t>pactada, a los  fines de las normas de la  Presente.</a:t>
            </a:r>
          </a:p>
        </p:txBody>
      </p:sp>
      <p:sp>
        <p:nvSpPr>
          <p:cNvPr id="6" name="2 Marcador de contenido"/>
          <p:cNvSpPr txBox="1">
            <a:spLocks/>
          </p:cNvSpPr>
          <p:nvPr/>
        </p:nvSpPr>
        <p:spPr>
          <a:xfrm>
            <a:off x="2797175" y="239713"/>
            <a:ext cx="4968875" cy="936625"/>
          </a:xfrm>
          <a:prstGeom prst="rect">
            <a:avLst/>
          </a:prstGeom>
        </p:spPr>
        <p:txBody>
          <a:bodyPr/>
          <a:lstStyle/>
          <a:p>
            <a:pPr marL="342900" indent="-342900" defTabSz="914400" fontAlgn="auto">
              <a:spcBef>
                <a:spcPct val="20000"/>
              </a:spcBef>
              <a:spcAft>
                <a:spcPts val="0"/>
              </a:spcAft>
              <a:buClr>
                <a:schemeClr val="accent1"/>
              </a:buClr>
              <a:buSzPct val="70000"/>
              <a:buFont typeface="Wingdings 2"/>
              <a:buNone/>
              <a:defRPr/>
            </a:pPr>
            <a:endParaRPr lang="es-ES" sz="2800" b="1" dirty="0">
              <a:solidFill>
                <a:schemeClr val="tx2"/>
              </a:solidFill>
              <a:latin typeface="+mn-lt"/>
              <a:ea typeface="ＭＳ Ｐゴシック" pitchFamily="34" charset="-128"/>
              <a:cs typeface="+mn-cs"/>
            </a:endParaRPr>
          </a:p>
          <a:p>
            <a:pPr marL="342900" indent="-342900" defTabSz="914400" fontAlgn="auto">
              <a:spcBef>
                <a:spcPct val="20000"/>
              </a:spcBef>
              <a:spcAft>
                <a:spcPts val="0"/>
              </a:spcAft>
              <a:buClr>
                <a:schemeClr val="accent1"/>
              </a:buClr>
              <a:buSzPct val="70000"/>
              <a:buFont typeface="Wingdings 2"/>
              <a:buNone/>
              <a:defRPr/>
            </a:pPr>
            <a:r>
              <a:rPr lang="es-ES" sz="2800" b="1" u="none" dirty="0">
                <a:solidFill>
                  <a:schemeClr val="tx2"/>
                </a:solidFill>
                <a:latin typeface="+mn-lt"/>
              </a:rPr>
              <a:t>DEUDA COMERCIAL</a:t>
            </a:r>
            <a:r>
              <a:rPr lang="es-AR" sz="2800" b="1" u="none" dirty="0">
                <a:solidFill>
                  <a:schemeClr val="tx2"/>
                </a:solidFill>
                <a:latin typeface="+mn-lt"/>
              </a:rPr>
              <a:t/>
            </a:r>
            <a:br>
              <a:rPr lang="es-AR" sz="2800" b="1" u="none" dirty="0">
                <a:solidFill>
                  <a:schemeClr val="tx2"/>
                </a:solidFill>
                <a:latin typeface="+mn-lt"/>
              </a:rPr>
            </a:br>
            <a:endParaRPr lang="es-ES" sz="2800" b="1" u="none" dirty="0">
              <a:solidFill>
                <a:schemeClr val="tx2"/>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txBox="1">
            <a:spLocks/>
          </p:cNvSpPr>
          <p:nvPr/>
        </p:nvSpPr>
        <p:spPr bwMode="auto">
          <a:xfrm>
            <a:off x="250825" y="3213100"/>
            <a:ext cx="8686800" cy="1938338"/>
          </a:xfrm>
          <a:prstGeom prst="rect">
            <a:avLst/>
          </a:prstGeom>
          <a:noFill/>
          <a:ln w="9525">
            <a:noFill/>
            <a:miter lim="800000"/>
            <a:headEnd/>
            <a:tailEnd/>
          </a:ln>
        </p:spPr>
        <p:txBody>
          <a:bodyPr/>
          <a:lstStyle/>
          <a:p>
            <a:pPr marL="342900" indent="-342900" algn="just" defTabSz="914400">
              <a:spcBef>
                <a:spcPct val="20000"/>
              </a:spcBef>
              <a:buClr>
                <a:schemeClr val="accent1"/>
              </a:buClr>
              <a:buSzPct val="70000"/>
            </a:pPr>
            <a:endParaRPr lang="es-ES" sz="1600" u="none">
              <a:solidFill>
                <a:schemeClr val="tx2"/>
              </a:solidFill>
              <a:latin typeface="Arial Rounded MT Bold"/>
            </a:endParaRPr>
          </a:p>
        </p:txBody>
      </p:sp>
      <p:sp>
        <p:nvSpPr>
          <p:cNvPr id="6" name="2 Marcador de contenido"/>
          <p:cNvSpPr txBox="1">
            <a:spLocks/>
          </p:cNvSpPr>
          <p:nvPr/>
        </p:nvSpPr>
        <p:spPr>
          <a:xfrm>
            <a:off x="2771775" y="476250"/>
            <a:ext cx="3816350" cy="936625"/>
          </a:xfrm>
          <a:prstGeom prst="rect">
            <a:avLst/>
          </a:prstGeom>
        </p:spPr>
        <p:txBody>
          <a:bodyPr/>
          <a:lstStyle/>
          <a:p>
            <a:pPr marL="342900" indent="-342900" defTabSz="914400" fontAlgn="auto">
              <a:spcBef>
                <a:spcPct val="20000"/>
              </a:spcBef>
              <a:spcAft>
                <a:spcPts val="0"/>
              </a:spcAft>
              <a:buClr>
                <a:schemeClr val="accent1"/>
              </a:buClr>
              <a:buSzPct val="70000"/>
              <a:buFont typeface="Wingdings 2"/>
              <a:buNone/>
              <a:defRPr/>
            </a:pPr>
            <a:endParaRPr lang="es-ES" sz="2800" b="1" dirty="0">
              <a:solidFill>
                <a:schemeClr val="tx2"/>
              </a:solidFill>
              <a:latin typeface="+mn-lt"/>
              <a:ea typeface="ＭＳ Ｐゴシック" pitchFamily="34" charset="-128"/>
              <a:cs typeface="+mn-cs"/>
            </a:endParaRPr>
          </a:p>
          <a:p>
            <a:pPr marL="342900" indent="-342900" defTabSz="914400" fontAlgn="auto">
              <a:spcBef>
                <a:spcPct val="20000"/>
              </a:spcBef>
              <a:spcAft>
                <a:spcPts val="0"/>
              </a:spcAft>
              <a:buClr>
                <a:schemeClr val="accent1"/>
              </a:buClr>
              <a:buSzPct val="70000"/>
              <a:buFont typeface="Wingdings 2"/>
              <a:buNone/>
              <a:defRPr/>
            </a:pPr>
            <a:r>
              <a:rPr lang="es-ES" sz="2800" b="1" u="none" dirty="0">
                <a:solidFill>
                  <a:schemeClr val="tx2"/>
                </a:solidFill>
                <a:latin typeface="+mn-lt"/>
              </a:rPr>
              <a:t>   DEUDA COMERCIAL</a:t>
            </a:r>
            <a:endParaRPr lang="es-ES" sz="2800" u="none" dirty="0">
              <a:solidFill>
                <a:schemeClr val="tx2"/>
              </a:solidFill>
              <a:latin typeface="+mn-lt"/>
              <a:ea typeface="+mn-ea"/>
              <a:cs typeface="+mn-cs"/>
            </a:endParaRPr>
          </a:p>
        </p:txBody>
      </p:sp>
      <p:sp>
        <p:nvSpPr>
          <p:cNvPr id="5" name="Rectangle 3"/>
          <p:cNvSpPr txBox="1">
            <a:spLocks/>
          </p:cNvSpPr>
          <p:nvPr/>
        </p:nvSpPr>
        <p:spPr>
          <a:xfrm>
            <a:off x="323850" y="1557338"/>
            <a:ext cx="8686800" cy="4525962"/>
          </a:xfrm>
          <a:prstGeom prst="rect">
            <a:avLst/>
          </a:prstGeom>
        </p:spPr>
        <p:txBody>
          <a:bodyPr>
            <a:normAutofit/>
          </a:bodyPr>
          <a:lstStyle/>
          <a:p>
            <a:pPr marL="342900" indent="-342900" defTabSz="914400" fontAlgn="auto">
              <a:spcBef>
                <a:spcPct val="20000"/>
              </a:spcBef>
              <a:spcAft>
                <a:spcPts val="0"/>
              </a:spcAft>
              <a:buClr>
                <a:schemeClr val="accent1"/>
              </a:buClr>
              <a:buSzPct val="70000"/>
              <a:defRPr/>
            </a:pPr>
            <a:endParaRPr lang="es-ES" sz="2000" u="none" dirty="0">
              <a:solidFill>
                <a:schemeClr val="tx2"/>
              </a:solidFill>
              <a:latin typeface="+mn-lt"/>
              <a:ea typeface="ＭＳ Ｐゴシック" pitchFamily="34" charset="-128"/>
              <a:cs typeface="+mn-cs"/>
            </a:endParaRPr>
          </a:p>
          <a:p>
            <a:pPr marL="342900" indent="-342900" defTabSz="914400" fontAlgn="auto">
              <a:spcBef>
                <a:spcPct val="20000"/>
              </a:spcBef>
              <a:spcAft>
                <a:spcPts val="0"/>
              </a:spcAft>
              <a:buClr>
                <a:schemeClr val="accent1"/>
              </a:buClr>
              <a:buSzPct val="70000"/>
              <a:buFont typeface="Wingdings" pitchFamily="2" charset="2"/>
              <a:buChar char="ü"/>
              <a:defRPr/>
            </a:pPr>
            <a:r>
              <a:rPr lang="es-ES" sz="2000" u="none" dirty="0">
                <a:solidFill>
                  <a:schemeClr val="tx2"/>
                </a:solidFill>
                <a:latin typeface="+mn-lt"/>
                <a:ea typeface="ＭＳ Ｐゴシック" pitchFamily="34" charset="-128"/>
                <a:cs typeface="+mn-cs"/>
              </a:rPr>
              <a:t>Financiación a cualquier plazo otorgada por una agencia de crédito a la Exportación.</a:t>
            </a:r>
          </a:p>
        </p:txBody>
      </p:sp>
      <p:sp>
        <p:nvSpPr>
          <p:cNvPr id="8" name="7 Rectángulo"/>
          <p:cNvSpPr/>
          <p:nvPr/>
        </p:nvSpPr>
        <p:spPr>
          <a:xfrm>
            <a:off x="381000" y="3143250"/>
            <a:ext cx="8439150" cy="1323975"/>
          </a:xfrm>
          <a:prstGeom prst="rect">
            <a:avLst/>
          </a:prstGeom>
        </p:spPr>
        <p:txBody>
          <a:bodyPr>
            <a:spAutoFit/>
          </a:bodyPr>
          <a:lstStyle/>
          <a:p>
            <a:pPr algn="just">
              <a:buClr>
                <a:schemeClr val="tx1">
                  <a:lumMod val="60000"/>
                  <a:lumOff val="40000"/>
                </a:schemeClr>
              </a:buClr>
              <a:buFont typeface="Wingdings" pitchFamily="2" charset="2"/>
              <a:buChar char="ü"/>
              <a:defRPr/>
            </a:pPr>
            <a:r>
              <a:rPr lang="es-ES" sz="2000" u="none" dirty="0">
                <a:solidFill>
                  <a:schemeClr val="tx2"/>
                </a:solidFill>
                <a:latin typeface="+mn-lt"/>
                <a:ea typeface="ＭＳ Ｐゴシック" pitchFamily="34" charset="-128"/>
                <a:cs typeface="+mn-cs"/>
              </a:rPr>
              <a:t>Financiación a cualquier plazo otorgada por una entidad financiera local o del exterior donde los desembolsos en divisas se aplican, neto de gastos, directamente e íntegramente al pago anticipado y/o a la vista al proveedor del exterior.</a:t>
            </a:r>
          </a:p>
        </p:txBody>
      </p:sp>
      <p:sp>
        <p:nvSpPr>
          <p:cNvPr id="12" name="11 Rectángulo"/>
          <p:cNvSpPr/>
          <p:nvPr/>
        </p:nvSpPr>
        <p:spPr>
          <a:xfrm>
            <a:off x="247650" y="4857750"/>
            <a:ext cx="8591550" cy="1016000"/>
          </a:xfrm>
          <a:prstGeom prst="rect">
            <a:avLst/>
          </a:prstGeom>
        </p:spPr>
        <p:txBody>
          <a:bodyPr>
            <a:spAutoFit/>
          </a:bodyPr>
          <a:lstStyle/>
          <a:p>
            <a:pPr algn="just">
              <a:buClr>
                <a:schemeClr val="tx1">
                  <a:lumMod val="60000"/>
                  <a:lumOff val="40000"/>
                </a:schemeClr>
              </a:buClr>
              <a:buFont typeface="Wingdings" pitchFamily="2" charset="2"/>
              <a:buChar char="ü"/>
              <a:defRPr/>
            </a:pPr>
            <a:r>
              <a:rPr lang="es-ES" sz="2000" u="none" dirty="0">
                <a:solidFill>
                  <a:schemeClr val="tx2"/>
                </a:solidFill>
                <a:latin typeface="+mn-lt"/>
                <a:ea typeface="ＭＳ Ｐゴシック" pitchFamily="34" charset="-128"/>
                <a:cs typeface="+mn-cs"/>
              </a:rPr>
              <a:t>Financiación otorgada por una entidad local como complemento de la financiación del exterior a plazos no superiores a los 180 días </a:t>
            </a:r>
          </a:p>
          <a:p>
            <a:pPr algn="just">
              <a:defRPr/>
            </a:pPr>
            <a:r>
              <a:rPr lang="es-ES" sz="2000" u="none" dirty="0">
                <a:solidFill>
                  <a:schemeClr val="tx2"/>
                </a:solidFill>
                <a:latin typeface="+mn-lt"/>
                <a:ea typeface="ＭＳ Ｐゴシック" pitchFamily="34" charset="-128"/>
                <a:cs typeface="+mn-cs"/>
              </a:rPr>
              <a:t>corridos de la fecha de embarque.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idx="4294967295"/>
          </p:nvPr>
        </p:nvSpPr>
        <p:spPr bwMode="auto">
          <a:xfrm>
            <a:off x="0" y="1350963"/>
            <a:ext cx="8686800" cy="4525962"/>
          </a:xfrm>
          <a:prstGeom prst="rect">
            <a:avLst/>
          </a:prstGeom>
          <a:noFill/>
          <a:ln>
            <a:miter lim="800000"/>
            <a:headEnd/>
            <a:tailEnd/>
          </a:ln>
        </p:spPr>
        <p:txBody>
          <a:bodyPr/>
          <a:lstStyle/>
          <a:p>
            <a:pPr algn="just"/>
            <a:endParaRPr lang="es-ES" sz="1600" smtClean="0">
              <a:latin typeface="Arial Rounded MT Bold"/>
              <a:ea typeface="ＭＳ Ｐゴシック"/>
              <a:cs typeface="ＭＳ Ｐゴシック"/>
            </a:endParaRPr>
          </a:p>
          <a:p>
            <a:pPr algn="just">
              <a:buFont typeface="Arial" charset="0"/>
              <a:buNone/>
            </a:pPr>
            <a:r>
              <a:rPr lang="es-ES" sz="1600" smtClean="0">
                <a:latin typeface="Arial Rounded MT Bold"/>
                <a:ea typeface="ＭＳ Ｐゴシック"/>
                <a:cs typeface="ＭＳ Ｐゴシック"/>
              </a:rPr>
              <a:t>	</a:t>
            </a:r>
          </a:p>
          <a:p>
            <a:pPr algn="just"/>
            <a:endParaRPr lang="es-ES" sz="1600" smtClean="0">
              <a:latin typeface="Arial Rounded MT Bold"/>
              <a:ea typeface="ＭＳ Ｐゴシック"/>
              <a:cs typeface="ＭＳ Ｐゴシック"/>
            </a:endParaRPr>
          </a:p>
          <a:p>
            <a:pPr algn="just">
              <a:buFont typeface="Wingdings 3" pitchFamily="18" charset="2"/>
              <a:buNone/>
            </a:pPr>
            <a:endParaRPr lang="es-ES" sz="1600" smtClean="0">
              <a:latin typeface="Arial Rounded MT Bold"/>
              <a:ea typeface="ＭＳ Ｐゴシック"/>
              <a:cs typeface="ＭＳ Ｐゴシック"/>
            </a:endParaRPr>
          </a:p>
          <a:p>
            <a:pPr algn="just"/>
            <a:endParaRPr lang="es-ES" sz="1600" smtClean="0">
              <a:latin typeface="Arial Rounded MT Bold"/>
              <a:ea typeface="ＭＳ Ｐゴシック"/>
              <a:cs typeface="ＭＳ Ｐゴシック"/>
            </a:endParaRPr>
          </a:p>
          <a:p>
            <a:endParaRPr lang="es-ES" sz="1600" smtClean="0">
              <a:latin typeface="Arial Rounded MT Bold"/>
              <a:ea typeface="ＭＳ Ｐゴシック"/>
              <a:cs typeface="ＭＳ Ｐゴシック"/>
            </a:endParaRPr>
          </a:p>
        </p:txBody>
      </p:sp>
      <p:sp>
        <p:nvSpPr>
          <p:cNvPr id="49154" name="Rectangle 3"/>
          <p:cNvSpPr txBox="1">
            <a:spLocks/>
          </p:cNvSpPr>
          <p:nvPr/>
        </p:nvSpPr>
        <p:spPr bwMode="auto">
          <a:xfrm>
            <a:off x="250825" y="3213100"/>
            <a:ext cx="8686800" cy="1938338"/>
          </a:xfrm>
          <a:prstGeom prst="rect">
            <a:avLst/>
          </a:prstGeom>
          <a:noFill/>
          <a:ln w="9525">
            <a:noFill/>
            <a:miter lim="800000"/>
            <a:headEnd/>
            <a:tailEnd/>
          </a:ln>
        </p:spPr>
        <p:txBody>
          <a:bodyPr/>
          <a:lstStyle/>
          <a:p>
            <a:pPr marL="342900" indent="-342900" algn="just" defTabSz="914400">
              <a:spcBef>
                <a:spcPct val="20000"/>
              </a:spcBef>
              <a:buClr>
                <a:schemeClr val="accent1"/>
              </a:buClr>
              <a:buSzPct val="70000"/>
            </a:pPr>
            <a:endParaRPr lang="es-ES" sz="1600" u="none">
              <a:solidFill>
                <a:schemeClr val="tx2"/>
              </a:solidFill>
              <a:latin typeface="Arial Rounded MT Bold"/>
            </a:endParaRPr>
          </a:p>
        </p:txBody>
      </p:sp>
      <p:sp>
        <p:nvSpPr>
          <p:cNvPr id="10" name="9 Rectángulo"/>
          <p:cNvSpPr/>
          <p:nvPr/>
        </p:nvSpPr>
        <p:spPr>
          <a:xfrm>
            <a:off x="228600" y="1824038"/>
            <a:ext cx="8553450" cy="2862262"/>
          </a:xfrm>
          <a:prstGeom prst="rect">
            <a:avLst/>
          </a:prstGeom>
        </p:spPr>
        <p:txBody>
          <a:bodyPr>
            <a:spAutoFit/>
          </a:bodyPr>
          <a:lstStyle/>
          <a:p>
            <a:pPr algn="just">
              <a:lnSpc>
                <a:spcPct val="90000"/>
              </a:lnSpc>
              <a:buFont typeface="Wingdings" pitchFamily="2" charset="2"/>
              <a:buChar char="ü"/>
              <a:defRPr/>
            </a:pPr>
            <a:r>
              <a:rPr lang="es-ES" sz="2000" u="none" dirty="0">
                <a:solidFill>
                  <a:schemeClr val="tx2"/>
                </a:solidFill>
                <a:latin typeface="+mn-lt"/>
                <a:ea typeface="ＭＳ Ｐゴシック" pitchFamily="34" charset="-128"/>
                <a:cs typeface="+mn-cs"/>
              </a:rPr>
              <a:t> Financiación a cualquier plazo otorgada por una entidad financiera local como complemento de la financiación del exterior contemplada en los puntos anteriores, siempre que la misma sea otorgada con la apertura de una carta de crédito o letras avaladas, o con un crédito aprobado en firme por la entidad, con anterioridad a la fecha de embarque. En estos casos, la entidad debe contar con ;</a:t>
            </a:r>
          </a:p>
          <a:p>
            <a:pPr algn="just">
              <a:lnSpc>
                <a:spcPct val="90000"/>
              </a:lnSpc>
              <a:defRPr/>
            </a:pPr>
            <a:endParaRPr lang="es-ES" sz="2000" u="none" dirty="0">
              <a:solidFill>
                <a:schemeClr val="tx2"/>
              </a:solidFill>
              <a:latin typeface="+mn-lt"/>
              <a:ea typeface="ＭＳ Ｐゴシック" pitchFamily="34" charset="-128"/>
              <a:cs typeface="+mn-cs"/>
            </a:endParaRPr>
          </a:p>
          <a:p>
            <a:pPr marL="457200" indent="-457200" algn="just">
              <a:lnSpc>
                <a:spcPct val="90000"/>
              </a:lnSpc>
              <a:buFontTx/>
              <a:buAutoNum type="alphaLcParenR"/>
              <a:defRPr/>
            </a:pPr>
            <a:r>
              <a:rPr lang="es-ES" sz="2000" u="none" dirty="0">
                <a:solidFill>
                  <a:schemeClr val="tx2"/>
                </a:solidFill>
                <a:latin typeface="+mn-lt"/>
                <a:ea typeface="ＭＳ Ｐゴシック" pitchFamily="34" charset="-128"/>
                <a:cs typeface="+mn-cs"/>
              </a:rPr>
              <a:t>los documentos de embarque dentro de los 50 días hábiles siguientes a la fecha de embarque; y </a:t>
            </a:r>
          </a:p>
          <a:p>
            <a:pPr marL="457200" indent="-457200" algn="just">
              <a:lnSpc>
                <a:spcPct val="90000"/>
              </a:lnSpc>
              <a:buFontTx/>
              <a:buAutoNum type="alphaLcParenR"/>
              <a:defRPr/>
            </a:pPr>
            <a:r>
              <a:rPr lang="es-ES" sz="2000" u="none" dirty="0">
                <a:solidFill>
                  <a:schemeClr val="tx2"/>
                </a:solidFill>
                <a:latin typeface="+mn-lt"/>
                <a:ea typeface="ＭＳ Ｐゴシック" pitchFamily="34" charset="-128"/>
                <a:cs typeface="+mn-cs"/>
              </a:rPr>
              <a:t>con documentación fehaciente que avale que la fecha de otorgamiento del crédito por la entidad local, es anterior a la fecha de embarque del  bien.</a:t>
            </a:r>
          </a:p>
        </p:txBody>
      </p:sp>
      <p:sp>
        <p:nvSpPr>
          <p:cNvPr id="14" name="2 Marcador de contenido"/>
          <p:cNvSpPr txBox="1">
            <a:spLocks/>
          </p:cNvSpPr>
          <p:nvPr/>
        </p:nvSpPr>
        <p:spPr>
          <a:xfrm>
            <a:off x="2695575" y="438150"/>
            <a:ext cx="3816350" cy="936625"/>
          </a:xfrm>
          <a:prstGeom prst="rect">
            <a:avLst/>
          </a:prstGeom>
        </p:spPr>
        <p:txBody>
          <a:bodyPr/>
          <a:lstStyle/>
          <a:p>
            <a:pPr marL="342900" indent="-342900" defTabSz="914400" fontAlgn="auto">
              <a:spcBef>
                <a:spcPct val="20000"/>
              </a:spcBef>
              <a:spcAft>
                <a:spcPts val="0"/>
              </a:spcAft>
              <a:buClr>
                <a:schemeClr val="accent1"/>
              </a:buClr>
              <a:buSzPct val="70000"/>
              <a:buFont typeface="Wingdings 2"/>
              <a:buNone/>
              <a:defRPr/>
            </a:pPr>
            <a:endParaRPr lang="es-ES" sz="2800" b="1" dirty="0">
              <a:solidFill>
                <a:schemeClr val="tx2"/>
              </a:solidFill>
              <a:latin typeface="+mn-lt"/>
              <a:ea typeface="ＭＳ Ｐゴシック" pitchFamily="34" charset="-128"/>
              <a:cs typeface="+mn-cs"/>
            </a:endParaRPr>
          </a:p>
          <a:p>
            <a:pPr marL="342900" indent="-342900" defTabSz="914400" fontAlgn="auto">
              <a:spcBef>
                <a:spcPct val="20000"/>
              </a:spcBef>
              <a:spcAft>
                <a:spcPts val="0"/>
              </a:spcAft>
              <a:buClr>
                <a:schemeClr val="accent1"/>
              </a:buClr>
              <a:buSzPct val="70000"/>
              <a:buFont typeface="Wingdings 2"/>
              <a:buNone/>
              <a:defRPr/>
            </a:pPr>
            <a:r>
              <a:rPr lang="es-ES" sz="2800" b="1" u="none" dirty="0">
                <a:solidFill>
                  <a:schemeClr val="tx2"/>
                </a:solidFill>
                <a:latin typeface="+mn-lt"/>
              </a:rPr>
              <a:t>   DEUDA COMERCIAL</a:t>
            </a:r>
            <a:endParaRPr lang="es-ES" sz="2800" u="none" dirty="0">
              <a:solidFill>
                <a:schemeClr val="tx2"/>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0300" y="2170113"/>
            <a:ext cx="7197725" cy="830262"/>
          </a:xfrm>
          <a:prstGeom prst="rect">
            <a:avLst/>
          </a:prstGeom>
          <a:noFill/>
        </p:spPr>
        <p:txBody>
          <a:bodyPr>
            <a:spAutoFit/>
          </a:bodyPr>
          <a:lstStyle/>
          <a:p>
            <a:pPr algn="ctr">
              <a:defRPr/>
            </a:pPr>
            <a:r>
              <a:rPr lang="es-AR" sz="4800" b="1" i="1" u="none" dirty="0">
                <a:solidFill>
                  <a:schemeClr val="tx2"/>
                </a:solidFill>
                <a:latin typeface="+mn-lt"/>
                <a:ea typeface="ＭＳ Ｐゴシック" pitchFamily="34" charset="-128"/>
                <a:cs typeface="+mn-cs"/>
              </a:rPr>
              <a:t>COBRO DE EXPORTACIÓN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txBox="1">
            <a:spLocks/>
          </p:cNvSpPr>
          <p:nvPr/>
        </p:nvSpPr>
        <p:spPr bwMode="auto">
          <a:xfrm>
            <a:off x="250825" y="3213100"/>
            <a:ext cx="8686800" cy="1938338"/>
          </a:xfrm>
          <a:prstGeom prst="rect">
            <a:avLst/>
          </a:prstGeom>
          <a:noFill/>
          <a:ln w="9525">
            <a:noFill/>
            <a:miter lim="800000"/>
            <a:headEnd/>
            <a:tailEnd/>
          </a:ln>
        </p:spPr>
        <p:txBody>
          <a:bodyPr/>
          <a:lstStyle/>
          <a:p>
            <a:pPr marL="342900" indent="-342900" algn="just" defTabSz="914400">
              <a:spcBef>
                <a:spcPct val="20000"/>
              </a:spcBef>
              <a:buClr>
                <a:schemeClr val="accent1"/>
              </a:buClr>
              <a:buSzPct val="70000"/>
            </a:pPr>
            <a:endParaRPr lang="es-ES" sz="1600" u="none">
              <a:solidFill>
                <a:schemeClr val="tx2"/>
              </a:solidFill>
              <a:latin typeface="Arial Rounded MT Bold"/>
            </a:endParaRPr>
          </a:p>
        </p:txBody>
      </p:sp>
      <p:sp>
        <p:nvSpPr>
          <p:cNvPr id="8" name="7 Rectángulo"/>
          <p:cNvSpPr/>
          <p:nvPr/>
        </p:nvSpPr>
        <p:spPr>
          <a:xfrm>
            <a:off x="247650" y="1120775"/>
            <a:ext cx="8362950" cy="1939925"/>
          </a:xfrm>
          <a:prstGeom prst="rect">
            <a:avLst/>
          </a:prstGeom>
        </p:spPr>
        <p:txBody>
          <a:bodyPr>
            <a:spAutoFit/>
          </a:bodyPr>
          <a:lstStyle/>
          <a:p>
            <a:pPr algn="just">
              <a:defRPr/>
            </a:pPr>
            <a:endParaRPr lang="es-ES" sz="2000" dirty="0">
              <a:solidFill>
                <a:schemeClr val="tx2"/>
              </a:solidFill>
              <a:latin typeface="+mj-lt"/>
              <a:ea typeface="ＭＳ Ｐゴシック" pitchFamily="34" charset="-128"/>
              <a:cs typeface="+mn-cs"/>
            </a:endParaRPr>
          </a:p>
          <a:p>
            <a:pPr algn="just">
              <a:defRPr/>
            </a:pPr>
            <a:endParaRPr lang="es-ES" sz="2000" dirty="0">
              <a:solidFill>
                <a:schemeClr val="tx2"/>
              </a:solidFill>
              <a:latin typeface="+mj-lt"/>
              <a:ea typeface="ＭＳ Ｐゴシック" pitchFamily="34" charset="-128"/>
              <a:cs typeface="+mn-cs"/>
            </a:endParaRPr>
          </a:p>
          <a:p>
            <a:pPr algn="just">
              <a:buFont typeface="Wingdings" pitchFamily="2" charset="2"/>
              <a:buChar char="ü"/>
              <a:defRPr/>
            </a:pPr>
            <a:r>
              <a:rPr lang="es-ES" sz="2000" u="none" dirty="0">
                <a:solidFill>
                  <a:schemeClr val="tx2"/>
                </a:solidFill>
                <a:latin typeface="+mj-lt"/>
                <a:ea typeface="ＭＳ Ｐゴシック" pitchFamily="34" charset="-128"/>
                <a:cs typeface="+mn-cs"/>
              </a:rPr>
              <a:t>Las operaciones de financiación del exterior otorgadas en las condiciones de los incisos precedentes, que registren cambios en el acreedor externo sin que se modifiquen las condiciones financieras de la misma y las restantes cláusulas contractuales del financiamiento original.</a:t>
            </a:r>
          </a:p>
        </p:txBody>
      </p:sp>
      <p:sp>
        <p:nvSpPr>
          <p:cNvPr id="12" name="11 Rectángulo"/>
          <p:cNvSpPr/>
          <p:nvPr/>
        </p:nvSpPr>
        <p:spPr>
          <a:xfrm>
            <a:off x="228600" y="3441700"/>
            <a:ext cx="8291513" cy="1016000"/>
          </a:xfrm>
          <a:prstGeom prst="rect">
            <a:avLst/>
          </a:prstGeom>
        </p:spPr>
        <p:txBody>
          <a:bodyPr>
            <a:spAutoFit/>
          </a:bodyPr>
          <a:lstStyle/>
          <a:p>
            <a:pPr algn="just">
              <a:buFont typeface="Wingdings" pitchFamily="2" charset="2"/>
              <a:buChar char="ü"/>
              <a:defRPr/>
            </a:pPr>
            <a:r>
              <a:rPr lang="es-ES" sz="2000" u="none" dirty="0">
                <a:solidFill>
                  <a:schemeClr val="tx2"/>
                </a:solidFill>
                <a:latin typeface="+mj-lt"/>
                <a:ea typeface="ＭＳ Ｐゴシック" pitchFamily="34" charset="-128"/>
                <a:cs typeface="+mn-cs"/>
              </a:rPr>
              <a:t>Restantes financiaciones comerciales de importaciones vigentes al 26.1.06, que encuadren como financiamiento comercial por importaciones de acuerdo a las definiciones dadas en la Comunicación “A” 3806 y complementarias</a:t>
            </a:r>
          </a:p>
        </p:txBody>
      </p:sp>
      <p:sp>
        <p:nvSpPr>
          <p:cNvPr id="13" name="12 Rectángulo"/>
          <p:cNvSpPr/>
          <p:nvPr/>
        </p:nvSpPr>
        <p:spPr>
          <a:xfrm>
            <a:off x="266700" y="5199063"/>
            <a:ext cx="8496300" cy="1323975"/>
          </a:xfrm>
          <a:prstGeom prst="rect">
            <a:avLst/>
          </a:prstGeom>
        </p:spPr>
        <p:txBody>
          <a:bodyPr>
            <a:spAutoFit/>
          </a:bodyPr>
          <a:lstStyle/>
          <a:p>
            <a:pPr algn="just">
              <a:buFont typeface="Wingdings" pitchFamily="2" charset="2"/>
              <a:buChar char="ü"/>
              <a:defRPr/>
            </a:pPr>
            <a:r>
              <a:rPr lang="es-ES" sz="2000" u="none" dirty="0">
                <a:solidFill>
                  <a:schemeClr val="tx2"/>
                </a:solidFill>
                <a:latin typeface="+mj-lt"/>
                <a:ea typeface="ＭＳ Ｐゴシック" pitchFamily="34" charset="-128"/>
                <a:cs typeface="+mn-cs"/>
              </a:rPr>
              <a:t>Financiaciones prorrogadas durante la vigencia de la </a:t>
            </a:r>
          </a:p>
          <a:p>
            <a:pPr algn="just">
              <a:defRPr/>
            </a:pPr>
            <a:r>
              <a:rPr lang="es-ES" sz="2000" u="none" dirty="0">
                <a:solidFill>
                  <a:schemeClr val="tx2"/>
                </a:solidFill>
                <a:latin typeface="+mj-lt"/>
                <a:ea typeface="ＭＳ Ｐゴシック" pitchFamily="34" charset="-128"/>
                <a:cs typeface="+mn-cs"/>
              </a:rPr>
              <a:t>Comunicación “A” 4881 que hayan cumplido en tiempo y </a:t>
            </a:r>
          </a:p>
          <a:p>
            <a:pPr algn="just">
              <a:defRPr/>
            </a:pPr>
            <a:r>
              <a:rPr lang="es-ES" sz="2000" u="none" dirty="0">
                <a:solidFill>
                  <a:schemeClr val="tx2"/>
                </a:solidFill>
                <a:latin typeface="+mj-lt"/>
                <a:ea typeface="ＭＳ Ｐゴシック" pitchFamily="34" charset="-128"/>
                <a:cs typeface="+mn-cs"/>
              </a:rPr>
              <a:t>forma, con la totalidad de las condiciones que allí se </a:t>
            </a:r>
          </a:p>
          <a:p>
            <a:pPr algn="just">
              <a:defRPr/>
            </a:pPr>
            <a:r>
              <a:rPr lang="es-ES" sz="2000" u="none" dirty="0">
                <a:solidFill>
                  <a:schemeClr val="tx2"/>
                </a:solidFill>
                <a:latin typeface="+mj-lt"/>
                <a:ea typeface="ＭＳ Ｐゴシック" pitchFamily="34" charset="-128"/>
                <a:cs typeface="+mn-cs"/>
              </a:rPr>
              <a:t>establecen.</a:t>
            </a:r>
          </a:p>
        </p:txBody>
      </p:sp>
      <p:sp>
        <p:nvSpPr>
          <p:cNvPr id="15" name="14 CuadroTexto"/>
          <p:cNvSpPr txBox="1"/>
          <p:nvPr/>
        </p:nvSpPr>
        <p:spPr>
          <a:xfrm>
            <a:off x="2324100" y="819150"/>
            <a:ext cx="4248150" cy="523875"/>
          </a:xfrm>
          <a:prstGeom prst="rect">
            <a:avLst/>
          </a:prstGeom>
          <a:noFill/>
        </p:spPr>
        <p:txBody>
          <a:bodyPr>
            <a:spAutoFit/>
          </a:bodyPr>
          <a:lstStyle/>
          <a:p>
            <a:pPr algn="ctr">
              <a:defRPr/>
            </a:pPr>
            <a:r>
              <a:rPr lang="es-AR" sz="2800" u="none" dirty="0">
                <a:solidFill>
                  <a:schemeClr val="tx2"/>
                </a:solidFill>
                <a:latin typeface="+mn-lt"/>
                <a:ea typeface="ＭＳ Ｐゴシック" pitchFamily="34" charset="-128"/>
                <a:cs typeface="+mn-cs"/>
              </a:rPr>
              <a:t>DEUDA COMERCIAL</a:t>
            </a:r>
            <a:endParaRPr lang="es-ES" sz="2800" u="none" dirty="0">
              <a:solidFill>
                <a:schemeClr val="tx2"/>
              </a:solidFill>
              <a:latin typeface="+mn-lt"/>
              <a:ea typeface="ＭＳ Ｐゴシック" pitchFamily="34" charset="-128"/>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95300" y="901700"/>
            <a:ext cx="8018463" cy="3386138"/>
          </a:xfrm>
          <a:prstGeom prst="rect">
            <a:avLst/>
          </a:prstGeom>
          <a:noFill/>
          <a:ln w="9525">
            <a:noFill/>
            <a:miter lim="800000"/>
            <a:headEnd/>
            <a:tailEnd/>
          </a:ln>
        </p:spPr>
        <p:txBody>
          <a:bodyPr lIns="0" tIns="0" rIns="0" bIns="0">
            <a:spAutoFit/>
          </a:bodyPr>
          <a:lstStyle/>
          <a:p>
            <a:pPr algn="ctr">
              <a:lnSpc>
                <a:spcPct val="90000"/>
              </a:lnSpc>
              <a:defRPr/>
            </a:pPr>
            <a:r>
              <a:rPr lang="es-ES_tradnl" sz="4000" b="1" u="none" dirty="0">
                <a:solidFill>
                  <a:schemeClr val="tx2"/>
                </a:solidFill>
                <a:ea typeface="ＭＳ Ｐゴシック" pitchFamily="34" charset="-128"/>
                <a:cs typeface="+mn-cs"/>
              </a:rPr>
              <a:t>Egresos Servicios</a:t>
            </a:r>
          </a:p>
          <a:p>
            <a:pPr algn="ctr">
              <a:lnSpc>
                <a:spcPct val="90000"/>
              </a:lnSpc>
              <a:defRPr/>
            </a:pPr>
            <a:endParaRPr lang="es-AR" sz="2000" u="none" dirty="0">
              <a:solidFill>
                <a:schemeClr val="tx2"/>
              </a:solidFill>
              <a:latin typeface="+mj-lt"/>
              <a:ea typeface="ＭＳ Ｐゴシック" pitchFamily="34" charset="-128"/>
              <a:cs typeface="+mn-cs"/>
            </a:endParaRPr>
          </a:p>
          <a:p>
            <a:pPr algn="ctr">
              <a:lnSpc>
                <a:spcPct val="90000"/>
              </a:lnSpc>
              <a:defRPr/>
            </a:pPr>
            <a:r>
              <a:rPr lang="es-AR" sz="2000" u="none" dirty="0">
                <a:solidFill>
                  <a:schemeClr val="tx2"/>
                </a:solidFill>
                <a:latin typeface="+mj-lt"/>
                <a:ea typeface="ＭＳ Ｐゴシック" pitchFamily="34" charset="-128"/>
                <a:cs typeface="+mn-cs"/>
              </a:rPr>
              <a:t>COM .“A” 5264 BCRA y sus </a:t>
            </a:r>
            <a:r>
              <a:rPr lang="es-AR" sz="2000" u="none" dirty="0" err="1">
                <a:solidFill>
                  <a:schemeClr val="tx2"/>
                </a:solidFill>
                <a:latin typeface="+mj-lt"/>
                <a:ea typeface="ＭＳ Ｐゴシック" pitchFamily="34" charset="-128"/>
                <a:cs typeface="+mn-cs"/>
              </a:rPr>
              <a:t>modif</a:t>
            </a:r>
            <a:r>
              <a:rPr lang="es-AR" sz="2000" u="none" dirty="0">
                <a:solidFill>
                  <a:schemeClr val="tx2"/>
                </a:solidFill>
                <a:latin typeface="+mj-lt"/>
                <a:ea typeface="ＭＳ Ｐゴシック" pitchFamily="34" charset="-128"/>
                <a:cs typeface="+mn-cs"/>
              </a:rPr>
              <a:t>. / COM. “A” 5295 BCRA y sus </a:t>
            </a:r>
            <a:r>
              <a:rPr lang="es-AR" sz="2000" u="none" dirty="0" err="1">
                <a:solidFill>
                  <a:schemeClr val="tx2"/>
                </a:solidFill>
                <a:latin typeface="+mj-lt"/>
                <a:ea typeface="ＭＳ Ｐゴシック" pitchFamily="34" charset="-128"/>
                <a:cs typeface="+mn-cs"/>
              </a:rPr>
              <a:t>modif</a:t>
            </a:r>
            <a:r>
              <a:rPr lang="es-AR" sz="2000" u="none" dirty="0">
                <a:solidFill>
                  <a:schemeClr val="tx2"/>
                </a:solidFill>
                <a:latin typeface="+mj-lt"/>
                <a:ea typeface="ＭＳ Ｐゴシック" pitchFamily="34" charset="-128"/>
                <a:cs typeface="+mn-cs"/>
              </a:rPr>
              <a:t>.</a:t>
            </a:r>
          </a:p>
          <a:p>
            <a:pPr>
              <a:lnSpc>
                <a:spcPct val="90000"/>
              </a:lnSpc>
              <a:defRPr/>
            </a:pPr>
            <a:r>
              <a:rPr lang="es-AR" sz="2000" u="none" dirty="0">
                <a:solidFill>
                  <a:schemeClr val="tx2"/>
                </a:solidFill>
                <a:latin typeface="+mj-lt"/>
                <a:ea typeface="ＭＳ Ｐゴシック" pitchFamily="34" charset="-128"/>
                <a:cs typeface="+mn-cs"/>
              </a:rPr>
              <a:t>	</a:t>
            </a:r>
          </a:p>
          <a:p>
            <a:pPr>
              <a:lnSpc>
                <a:spcPct val="90000"/>
              </a:lnSpc>
              <a:defRPr/>
            </a:pPr>
            <a:r>
              <a:rPr lang="es-AR" sz="2000" u="none" dirty="0">
                <a:solidFill>
                  <a:schemeClr val="tx2"/>
                </a:solidFill>
                <a:latin typeface="+mj-lt"/>
                <a:ea typeface="ＭＳ Ｐゴシック" pitchFamily="34" charset="-128"/>
                <a:cs typeface="+mn-cs"/>
              </a:rPr>
              <a:t>				COM. “A” 5330 BCRA y sus </a:t>
            </a:r>
            <a:r>
              <a:rPr lang="es-AR" sz="2000" u="none" dirty="0" err="1">
                <a:solidFill>
                  <a:schemeClr val="tx2"/>
                </a:solidFill>
                <a:latin typeface="+mj-lt"/>
                <a:ea typeface="ＭＳ Ｐゴシック" pitchFamily="34" charset="-128"/>
                <a:cs typeface="+mn-cs"/>
              </a:rPr>
              <a:t>modif</a:t>
            </a:r>
            <a:r>
              <a:rPr lang="es-AR" sz="2000" u="none" dirty="0">
                <a:solidFill>
                  <a:schemeClr val="tx2"/>
                </a:solidFill>
                <a:latin typeface="+mj-lt"/>
                <a:ea typeface="ＭＳ Ｐゴシック" pitchFamily="34" charset="-128"/>
                <a:cs typeface="+mn-cs"/>
              </a:rPr>
              <a:t>. </a:t>
            </a:r>
          </a:p>
          <a:p>
            <a:pPr>
              <a:lnSpc>
                <a:spcPct val="90000"/>
              </a:lnSpc>
              <a:defRPr/>
            </a:pPr>
            <a:r>
              <a:rPr lang="es-AR" sz="2000" u="none" dirty="0">
                <a:solidFill>
                  <a:schemeClr val="tx2"/>
                </a:solidFill>
                <a:latin typeface="+mj-lt"/>
                <a:ea typeface="ＭＳ Ｐゴシック" pitchFamily="34" charset="-128"/>
                <a:cs typeface="+mn-cs"/>
              </a:rPr>
              <a:t>		</a:t>
            </a:r>
          </a:p>
          <a:p>
            <a:pPr>
              <a:lnSpc>
                <a:spcPct val="90000"/>
              </a:lnSpc>
              <a:defRPr/>
            </a:pPr>
            <a:r>
              <a:rPr lang="es-AR" sz="2000" u="none" dirty="0">
                <a:solidFill>
                  <a:schemeClr val="tx2"/>
                </a:solidFill>
                <a:latin typeface="+mj-lt"/>
                <a:ea typeface="ＭＳ Ｐゴシック" pitchFamily="34" charset="-128"/>
                <a:cs typeface="+mn-cs"/>
              </a:rPr>
              <a:t>	 AFIP RG 3276/12 y sus </a:t>
            </a:r>
            <a:r>
              <a:rPr lang="es-AR" sz="2000" u="none" dirty="0" err="1">
                <a:solidFill>
                  <a:schemeClr val="tx2"/>
                </a:solidFill>
                <a:latin typeface="+mj-lt"/>
                <a:ea typeface="ＭＳ Ｐゴシック" pitchFamily="34" charset="-128"/>
                <a:cs typeface="+mn-cs"/>
              </a:rPr>
              <a:t>modif</a:t>
            </a:r>
            <a:r>
              <a:rPr lang="es-AR" sz="2000" u="none" dirty="0">
                <a:solidFill>
                  <a:schemeClr val="tx2"/>
                </a:solidFill>
                <a:latin typeface="+mj-lt"/>
                <a:ea typeface="ＭＳ Ｐゴシック" pitchFamily="34" charset="-128"/>
                <a:cs typeface="+mn-cs"/>
              </a:rPr>
              <a:t>. / AFIP RG 3417/12 y sus modificatorias.</a:t>
            </a:r>
          </a:p>
          <a:p>
            <a:pPr lvl="4">
              <a:buFont typeface="Wingdings" pitchFamily="2" charset="2"/>
              <a:buNone/>
              <a:defRPr/>
            </a:pPr>
            <a:endParaRPr lang="es-AR" sz="2000" u="none" dirty="0">
              <a:solidFill>
                <a:schemeClr val="tx2"/>
              </a:solidFill>
              <a:latin typeface="+mj-lt"/>
              <a:ea typeface="ＭＳ Ｐゴシック" pitchFamily="34" charset="-128"/>
              <a:cs typeface="+mn-cs"/>
            </a:endParaRPr>
          </a:p>
          <a:p>
            <a:pPr lvl="4">
              <a:defRPr/>
            </a:pPr>
            <a:r>
              <a:rPr lang="es-AR" sz="2000" u="none" dirty="0">
                <a:solidFill>
                  <a:schemeClr val="tx2"/>
                </a:solidFill>
                <a:latin typeface="+mj-lt"/>
                <a:ea typeface="ＭＳ Ｐゴシック" pitchFamily="34" charset="-128"/>
                <a:cs typeface="+mn-cs"/>
              </a:rPr>
              <a:t>AFIP RG 3441/13 y sus modificatorias.</a:t>
            </a:r>
          </a:p>
          <a:p>
            <a:pPr lvl="1" algn="ctr">
              <a:lnSpc>
                <a:spcPct val="90000"/>
              </a:lnSpc>
              <a:defRPr/>
            </a:pPr>
            <a:endParaRPr lang="es-ES_tradnl" sz="2000" b="1" u="none" dirty="0">
              <a:solidFill>
                <a:schemeClr val="tx2"/>
              </a:solidFill>
              <a:ea typeface="ＭＳ Ｐゴシック" pitchFamily="34" charset="-128"/>
              <a:cs typeface="+mn-cs"/>
            </a:endParaRPr>
          </a:p>
          <a:p>
            <a:pPr algn="ctr">
              <a:lnSpc>
                <a:spcPct val="90000"/>
              </a:lnSpc>
              <a:defRPr/>
            </a:pPr>
            <a:endParaRPr lang="es-ES_tradnl" sz="2000" u="none" dirty="0">
              <a:solidFill>
                <a:schemeClr val="tx2"/>
              </a:solidFill>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438150" y="827088"/>
            <a:ext cx="8229600" cy="1138237"/>
          </a:xfrm>
          <a:prstGeom prst="rect">
            <a:avLst/>
          </a:prstGeom>
          <a:noFill/>
          <a:ln>
            <a:miter lim="800000"/>
            <a:headEnd/>
            <a:tailEnd/>
          </a:ln>
        </p:spPr>
        <p:txBody>
          <a:bodyPr/>
          <a:lstStyle/>
          <a:p>
            <a:pPr eaLnBrk="1" hangingPunct="1"/>
            <a:r>
              <a:rPr lang="es-AR" sz="3600" smtClean="0">
                <a:solidFill>
                  <a:schemeClr val="tx2"/>
                </a:solidFill>
                <a:ea typeface="ＭＳ Ｐゴシック"/>
                <a:cs typeface="ＭＳ Ｐゴシック"/>
              </a:rPr>
              <a:t>Transferencias al Exterior  </a:t>
            </a:r>
            <a:br>
              <a:rPr lang="es-AR" sz="3600" smtClean="0">
                <a:solidFill>
                  <a:schemeClr val="tx2"/>
                </a:solidFill>
                <a:ea typeface="ＭＳ Ｐゴシック"/>
                <a:cs typeface="ＭＳ Ｐゴシック"/>
              </a:rPr>
            </a:br>
            <a:r>
              <a:rPr lang="es-AR" sz="3600" smtClean="0">
                <a:solidFill>
                  <a:schemeClr val="tx2"/>
                </a:solidFill>
                <a:ea typeface="ＭＳ Ｐゴシック"/>
                <a:cs typeface="ＭＳ Ｐゴシック"/>
              </a:rPr>
              <a:t>Pago de Servicios</a:t>
            </a:r>
            <a:endParaRPr lang="es-ES" sz="3600" smtClean="0">
              <a:solidFill>
                <a:schemeClr val="tx2"/>
              </a:solidFill>
              <a:ea typeface="ＭＳ Ｐゴシック"/>
              <a:cs typeface="ＭＳ Ｐゴシック"/>
            </a:endParaRPr>
          </a:p>
        </p:txBody>
      </p:sp>
      <p:sp>
        <p:nvSpPr>
          <p:cNvPr id="52226" name="Rectangle 3"/>
          <p:cNvSpPr>
            <a:spLocks noGrp="1" noChangeArrowheads="1"/>
          </p:cNvSpPr>
          <p:nvPr>
            <p:ph type="body" idx="4294967295"/>
          </p:nvPr>
        </p:nvSpPr>
        <p:spPr bwMode="auto">
          <a:xfrm>
            <a:off x="285750" y="2435225"/>
            <a:ext cx="8496300" cy="3527425"/>
          </a:xfrm>
          <a:prstGeom prst="rect">
            <a:avLst/>
          </a:prstGeom>
          <a:noFill/>
          <a:ln>
            <a:miter lim="800000"/>
            <a:headEnd/>
            <a:tailEnd/>
          </a:ln>
        </p:spPr>
        <p:txBody>
          <a:bodyPr/>
          <a:lstStyle/>
          <a:p>
            <a:pPr algn="just" eaLnBrk="1" hangingPunct="1"/>
            <a:r>
              <a:rPr lang="es-AR" sz="2400" smtClean="0">
                <a:solidFill>
                  <a:schemeClr val="tx2"/>
                </a:solidFill>
                <a:ea typeface="ＭＳ Ｐゴシック"/>
                <a:cs typeface="ＭＳ Ｐゴシック"/>
              </a:rPr>
              <a:t>Debe tratarse de operaciones entre </a:t>
            </a:r>
            <a:r>
              <a:rPr lang="es-AR" sz="2400" b="1" u="sng" smtClean="0">
                <a:solidFill>
                  <a:schemeClr val="tx2"/>
                </a:solidFill>
                <a:ea typeface="ＭＳ Ｐゴシック"/>
                <a:cs typeface="ＭＳ Ｐゴシック"/>
              </a:rPr>
              <a:t>residentes de esta economía </a:t>
            </a:r>
            <a:r>
              <a:rPr lang="es-AR" sz="2400" smtClean="0">
                <a:solidFill>
                  <a:schemeClr val="tx2"/>
                </a:solidFill>
                <a:ea typeface="ＭＳ Ｐゴシック"/>
                <a:cs typeface="ＭＳ Ｐゴシック"/>
              </a:rPr>
              <a:t>(tomador del servicio) y </a:t>
            </a:r>
            <a:r>
              <a:rPr lang="es-AR" sz="2400" b="1" u="sng" smtClean="0">
                <a:solidFill>
                  <a:schemeClr val="tx2"/>
                </a:solidFill>
                <a:ea typeface="ＭＳ Ｐゴシック"/>
                <a:cs typeface="ＭＳ Ｐゴシック"/>
              </a:rPr>
              <a:t>no residentes </a:t>
            </a:r>
            <a:r>
              <a:rPr lang="es-AR" sz="2400" smtClean="0">
                <a:solidFill>
                  <a:schemeClr val="tx2"/>
                </a:solidFill>
                <a:ea typeface="ＭＳ Ｐゴシック"/>
                <a:cs typeface="ＭＳ Ｐゴシック"/>
              </a:rPr>
              <a:t>(prestador), independientemente del lugar donde se preste el servicio.</a:t>
            </a:r>
          </a:p>
          <a:p>
            <a:pPr algn="just" eaLnBrk="1" hangingPunct="1">
              <a:buFont typeface="Wingdings" pitchFamily="2" charset="2"/>
              <a:buNone/>
            </a:pPr>
            <a:endParaRPr lang="es-ES" sz="2400" smtClean="0">
              <a:solidFill>
                <a:schemeClr val="tx2"/>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idx="4294967295"/>
          </p:nvPr>
        </p:nvSpPr>
        <p:spPr bwMode="auto">
          <a:xfrm>
            <a:off x="419100" y="2190750"/>
            <a:ext cx="8267700" cy="3527425"/>
          </a:xfrm>
          <a:prstGeom prst="rect">
            <a:avLst/>
          </a:prstGeom>
          <a:noFill/>
          <a:ln>
            <a:miter lim="800000"/>
            <a:headEnd/>
            <a:tailEnd/>
          </a:ln>
        </p:spPr>
        <p:txBody>
          <a:bodyPr/>
          <a:lstStyle/>
          <a:p>
            <a:pPr algn="just" eaLnBrk="1" hangingPunct="1"/>
            <a:r>
              <a:rPr lang="es-AR" sz="2400" smtClean="0">
                <a:solidFill>
                  <a:schemeClr val="tx2"/>
                </a:solidFill>
                <a:ea typeface="ＭＳ Ｐゴシック"/>
                <a:cs typeface="ＭＳ Ｐゴシック"/>
              </a:rPr>
              <a:t>Elementos que deberán desprenderse de la documentación analizada en todos los escenarios posibles:</a:t>
            </a:r>
          </a:p>
          <a:p>
            <a:pPr algn="just" eaLnBrk="1" hangingPunct="1">
              <a:buFont typeface="Wingdings" pitchFamily="2" charset="2"/>
              <a:buNone/>
            </a:pPr>
            <a:endParaRPr lang="es-AR" sz="2400" smtClean="0">
              <a:solidFill>
                <a:schemeClr val="tx2"/>
              </a:solidFill>
              <a:ea typeface="ＭＳ Ｐゴシック"/>
              <a:cs typeface="ＭＳ Ｐゴシック"/>
            </a:endParaRPr>
          </a:p>
          <a:p>
            <a:pPr lvl="3" algn="just" eaLnBrk="1" hangingPunct="1"/>
            <a:r>
              <a:rPr lang="es-AR" sz="2400" smtClean="0">
                <a:solidFill>
                  <a:schemeClr val="tx2"/>
                </a:solidFill>
                <a:ea typeface="ＭＳ Ｐゴシック"/>
              </a:rPr>
              <a:t>Concepto</a:t>
            </a:r>
          </a:p>
          <a:p>
            <a:pPr lvl="3" algn="just" eaLnBrk="1" hangingPunct="1"/>
            <a:r>
              <a:rPr lang="es-AR" sz="2400" smtClean="0">
                <a:solidFill>
                  <a:schemeClr val="tx2"/>
                </a:solidFill>
                <a:ea typeface="ＭＳ Ｐゴシック"/>
              </a:rPr>
              <a:t>Monto/determinación de precio</a:t>
            </a:r>
          </a:p>
          <a:p>
            <a:pPr lvl="3" algn="just" eaLnBrk="1" hangingPunct="1"/>
            <a:r>
              <a:rPr lang="es-AR" sz="2400" smtClean="0">
                <a:solidFill>
                  <a:schemeClr val="tx2"/>
                </a:solidFill>
                <a:ea typeface="ＭＳ Ｐゴシック"/>
              </a:rPr>
              <a:t>Prestación del servicio</a:t>
            </a:r>
          </a:p>
          <a:p>
            <a:pPr lvl="3" algn="just" eaLnBrk="1" hangingPunct="1"/>
            <a:r>
              <a:rPr lang="es-AR" sz="2400" smtClean="0">
                <a:solidFill>
                  <a:schemeClr val="tx2"/>
                </a:solidFill>
                <a:ea typeface="ＭＳ Ｐゴシック"/>
              </a:rPr>
              <a:t>Relación con la actividad de la empresa</a:t>
            </a:r>
          </a:p>
          <a:p>
            <a:pPr lvl="2" algn="just" eaLnBrk="1" hangingPunct="1"/>
            <a:endParaRPr lang="es-AR" smtClean="0">
              <a:solidFill>
                <a:schemeClr val="tx2"/>
              </a:solidFill>
              <a:ea typeface="ＭＳ Ｐゴシック"/>
            </a:endParaRPr>
          </a:p>
          <a:p>
            <a:pPr algn="just" eaLnBrk="1" hangingPunct="1">
              <a:buFont typeface="Wingdings" pitchFamily="2" charset="2"/>
              <a:buNone/>
            </a:pPr>
            <a:endParaRPr lang="es-ES" sz="2400" smtClean="0">
              <a:solidFill>
                <a:schemeClr val="tx2"/>
              </a:solidFill>
              <a:ea typeface="ＭＳ Ｐゴシック"/>
              <a:cs typeface="ＭＳ Ｐゴシック"/>
            </a:endParaRPr>
          </a:p>
        </p:txBody>
      </p:sp>
      <p:sp>
        <p:nvSpPr>
          <p:cNvPr id="9" name="Rectangle 2"/>
          <p:cNvSpPr txBox="1">
            <a:spLocks noChangeArrowheads="1"/>
          </p:cNvSpPr>
          <p:nvPr/>
        </p:nvSpPr>
        <p:spPr bwMode="auto">
          <a:xfrm>
            <a:off x="414338" y="765175"/>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tx2"/>
                </a:solidFill>
                <a:latin typeface="Calibri" pitchFamily="34" charset="0"/>
                <a:ea typeface="+mj-ea"/>
                <a:cs typeface="+mj-cs"/>
              </a:rPr>
              <a:t>Transferencias al Exterior  </a:t>
            </a:r>
            <a:br>
              <a:rPr lang="es-AR" sz="3600" u="none" kern="0" dirty="0">
                <a:solidFill>
                  <a:schemeClr val="tx2"/>
                </a:solidFill>
                <a:latin typeface="Calibri" pitchFamily="34" charset="0"/>
                <a:ea typeface="+mj-ea"/>
                <a:cs typeface="+mj-cs"/>
              </a:rPr>
            </a:br>
            <a:r>
              <a:rPr lang="es-AR" sz="3600" u="none" kern="0" dirty="0">
                <a:solidFill>
                  <a:schemeClr val="tx2"/>
                </a:solidFill>
                <a:latin typeface="Calibri" pitchFamily="34" charset="0"/>
                <a:ea typeface="+mj-ea"/>
                <a:cs typeface="+mj-cs"/>
              </a:rPr>
              <a:t>Pago de Servicios</a:t>
            </a:r>
            <a:endParaRPr lang="es-ES" sz="3600" u="none" kern="0"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4294967295"/>
          </p:nvPr>
        </p:nvSpPr>
        <p:spPr bwMode="auto">
          <a:xfrm>
            <a:off x="266700" y="1646238"/>
            <a:ext cx="8648700" cy="4248150"/>
          </a:xfrm>
          <a:prstGeom prst="rect">
            <a:avLst/>
          </a:prstGeom>
          <a:noFill/>
          <a:ln>
            <a:miter lim="800000"/>
            <a:headEnd/>
            <a:tailEnd/>
          </a:ln>
        </p:spPr>
        <p:txBody>
          <a:bodyPr/>
          <a:lstStyle/>
          <a:p>
            <a:pPr eaLnBrk="1" hangingPunct="1">
              <a:lnSpc>
                <a:spcPct val="90000"/>
              </a:lnSpc>
              <a:buFont typeface="Wingdings" pitchFamily="2" charset="2"/>
              <a:buNone/>
            </a:pPr>
            <a:endParaRPr lang="es-AR" sz="1800" smtClean="0">
              <a:solidFill>
                <a:schemeClr val="tx2"/>
              </a:solidFill>
              <a:latin typeface="Verdana" pitchFamily="34" charset="0"/>
              <a:ea typeface="Arial Unicode MS"/>
              <a:cs typeface="Arial Unicode MS"/>
            </a:endParaRPr>
          </a:p>
          <a:p>
            <a:pPr eaLnBrk="1" hangingPunct="1">
              <a:lnSpc>
                <a:spcPct val="90000"/>
              </a:lnSpc>
              <a:buFont typeface="Wingdings" pitchFamily="2" charset="2"/>
              <a:buNone/>
            </a:pPr>
            <a:r>
              <a:rPr lang="es-AR" sz="1800" smtClean="0">
                <a:solidFill>
                  <a:schemeClr val="tx2"/>
                </a:solidFill>
                <a:latin typeface="Verdana" pitchFamily="34" charset="0"/>
                <a:ea typeface="Arial Unicode MS"/>
                <a:cs typeface="Arial Unicode MS"/>
              </a:rPr>
              <a:t>Operaciones alcanzadas</a:t>
            </a:r>
          </a:p>
          <a:p>
            <a:pPr eaLnBrk="1" hangingPunct="1">
              <a:lnSpc>
                <a:spcPct val="90000"/>
              </a:lnSpc>
              <a:buFont typeface="Wingdings" pitchFamily="2" charset="2"/>
              <a:buNone/>
            </a:pPr>
            <a:endParaRPr lang="es-AR" sz="1800" smtClean="0">
              <a:solidFill>
                <a:schemeClr val="tx2"/>
              </a:solidFill>
              <a:latin typeface="Verdana" pitchFamily="34" charset="0"/>
              <a:ea typeface="Arial Unicode MS"/>
              <a:cs typeface="Arial Unicode MS"/>
            </a:endParaRPr>
          </a:p>
          <a:p>
            <a:pPr eaLnBrk="1" hangingPunct="1">
              <a:lnSpc>
                <a:spcPct val="90000"/>
              </a:lnSpc>
              <a:buFont typeface="Wingdings" pitchFamily="2" charset="2"/>
              <a:buChar char="ü"/>
            </a:pPr>
            <a:r>
              <a:rPr lang="es-ES" sz="1800" smtClean="0">
                <a:solidFill>
                  <a:schemeClr val="tx2"/>
                </a:solidFill>
                <a:latin typeface="Verdana" pitchFamily="34" charset="0"/>
                <a:ea typeface="Arial Unicode MS"/>
                <a:cs typeface="Arial Unicode MS"/>
              </a:rPr>
              <a:t>Servicios prestados a residentes en el país por sujetos del exterior cuya </a:t>
            </a:r>
            <a:r>
              <a:rPr lang="es-ES" sz="1800" u="sng" smtClean="0">
                <a:solidFill>
                  <a:schemeClr val="tx2"/>
                </a:solidFill>
                <a:latin typeface="Verdana" pitchFamily="34" charset="0"/>
                <a:ea typeface="Arial Unicode MS"/>
                <a:cs typeface="Arial Unicode MS"/>
              </a:rPr>
              <a:t>retribución resulte igual o superior a</a:t>
            </a:r>
            <a:r>
              <a:rPr lang="es-ES" sz="1800" smtClean="0">
                <a:solidFill>
                  <a:schemeClr val="tx2"/>
                </a:solidFill>
                <a:latin typeface="Verdana" pitchFamily="34" charset="0"/>
                <a:ea typeface="Arial Unicode MS"/>
                <a:cs typeface="Arial Unicode MS"/>
              </a:rPr>
              <a:t> USD100.000 o el monto de cada cuota resulte igual o superior a USD 10.000). </a:t>
            </a:r>
          </a:p>
          <a:p>
            <a:pPr eaLnBrk="1" hangingPunct="1">
              <a:lnSpc>
                <a:spcPct val="90000"/>
              </a:lnSpc>
              <a:buFont typeface="Wingdings" pitchFamily="2" charset="2"/>
              <a:buChar char="ü"/>
            </a:pPr>
            <a:endParaRPr lang="es-ES" sz="1800" smtClean="0">
              <a:solidFill>
                <a:schemeClr val="tx2"/>
              </a:solidFill>
              <a:latin typeface="Verdana" pitchFamily="34" charset="0"/>
              <a:ea typeface="Arial Unicode MS"/>
              <a:cs typeface="Arial Unicode MS"/>
            </a:endParaRPr>
          </a:p>
          <a:p>
            <a:pPr eaLnBrk="1" hangingPunct="1">
              <a:lnSpc>
                <a:spcPct val="90000"/>
              </a:lnSpc>
              <a:buFont typeface="Wingdings" pitchFamily="2" charset="2"/>
              <a:buChar char="ü"/>
            </a:pPr>
            <a:r>
              <a:rPr lang="es-ES" sz="1800" smtClean="0">
                <a:solidFill>
                  <a:schemeClr val="tx2"/>
                </a:solidFill>
                <a:latin typeface="Verdana" pitchFamily="34" charset="0"/>
                <a:ea typeface="Arial Unicode MS"/>
                <a:cs typeface="Arial Unicode MS"/>
              </a:rPr>
              <a:t>Cuando la prestación sea de </a:t>
            </a:r>
            <a:r>
              <a:rPr lang="es-ES" sz="1800" u="sng" smtClean="0">
                <a:solidFill>
                  <a:schemeClr val="tx2"/>
                </a:solidFill>
                <a:latin typeface="Verdana" pitchFamily="34" charset="0"/>
                <a:ea typeface="Arial Unicode MS"/>
                <a:cs typeface="Arial Unicode MS"/>
              </a:rPr>
              <a:t>ejecución continuada</a:t>
            </a:r>
            <a:r>
              <a:rPr lang="es-ES" sz="1800" smtClean="0">
                <a:solidFill>
                  <a:schemeClr val="tx2"/>
                </a:solidFill>
                <a:latin typeface="Verdana" pitchFamily="34" charset="0"/>
                <a:ea typeface="Arial Unicode MS"/>
                <a:cs typeface="Arial Unicode MS"/>
              </a:rPr>
              <a:t>, se considerará la sumatoria de los montos previstos por todo el plazo del contrato. </a:t>
            </a:r>
          </a:p>
          <a:p>
            <a:pPr eaLnBrk="1" hangingPunct="1">
              <a:lnSpc>
                <a:spcPct val="90000"/>
              </a:lnSpc>
              <a:buFont typeface="Wingdings" pitchFamily="2" charset="2"/>
              <a:buChar char="ü"/>
            </a:pPr>
            <a:endParaRPr lang="es-ES" sz="1800" smtClean="0">
              <a:solidFill>
                <a:schemeClr val="tx2"/>
              </a:solidFill>
              <a:latin typeface="Verdana" pitchFamily="34" charset="0"/>
              <a:ea typeface="Arial Unicode MS"/>
              <a:cs typeface="Arial Unicode MS"/>
            </a:endParaRPr>
          </a:p>
          <a:p>
            <a:pPr eaLnBrk="1" hangingPunct="1">
              <a:lnSpc>
                <a:spcPct val="90000"/>
              </a:lnSpc>
              <a:buFont typeface="Wingdings" pitchFamily="2" charset="2"/>
              <a:buChar char="ü"/>
            </a:pPr>
            <a:r>
              <a:rPr lang="es-ES" sz="1800" smtClean="0">
                <a:solidFill>
                  <a:schemeClr val="tx2"/>
                </a:solidFill>
                <a:latin typeface="Verdana" pitchFamily="34" charset="0"/>
                <a:ea typeface="Arial Unicode MS"/>
                <a:cs typeface="Arial Unicode MS"/>
              </a:rPr>
              <a:t>Los contratos de </a:t>
            </a:r>
            <a:r>
              <a:rPr lang="es-ES" sz="1800" u="sng" smtClean="0">
                <a:solidFill>
                  <a:schemeClr val="tx2"/>
                </a:solidFill>
                <a:latin typeface="Verdana" pitchFamily="34" charset="0"/>
                <a:ea typeface="Arial Unicode MS"/>
                <a:cs typeface="Arial Unicode MS"/>
              </a:rPr>
              <a:t>monto indeterminado</a:t>
            </a:r>
            <a:r>
              <a:rPr lang="es-ES" sz="1800" smtClean="0">
                <a:solidFill>
                  <a:schemeClr val="tx2"/>
                </a:solidFill>
                <a:latin typeface="Verdana" pitchFamily="34" charset="0"/>
                <a:ea typeface="Arial Unicode MS"/>
                <a:cs typeface="Arial Unicode MS"/>
              </a:rPr>
              <a:t> deberán informarse en todos los casos.</a:t>
            </a:r>
          </a:p>
        </p:txBody>
      </p:sp>
      <p:sp>
        <p:nvSpPr>
          <p:cNvPr id="4" name="3 CuadroTexto"/>
          <p:cNvSpPr txBox="1"/>
          <p:nvPr/>
        </p:nvSpPr>
        <p:spPr>
          <a:xfrm>
            <a:off x="819150" y="723900"/>
            <a:ext cx="7620000" cy="954088"/>
          </a:xfrm>
          <a:prstGeom prst="rect">
            <a:avLst/>
          </a:prstGeom>
          <a:noFill/>
        </p:spPr>
        <p:txBody>
          <a:bodyPr>
            <a:spAutoFit/>
          </a:bodyPr>
          <a:lstStyle/>
          <a:p>
            <a:pPr algn="ctr">
              <a:defRPr/>
            </a:pPr>
            <a:r>
              <a:rPr lang="es-ES" sz="2800" b="1" u="none" dirty="0">
                <a:solidFill>
                  <a:schemeClr val="tx2"/>
                </a:solidFill>
                <a:latin typeface="+mj-lt"/>
                <a:ea typeface="ＭＳ Ｐゴシック" pitchFamily="34" charset="-128"/>
                <a:cs typeface="+mn-cs"/>
              </a:rPr>
              <a:t>Declaración Jurada Anticipada  de Servicios</a:t>
            </a:r>
          </a:p>
          <a:p>
            <a:pPr algn="ctr">
              <a:defRPr/>
            </a:pPr>
            <a:r>
              <a:rPr lang="es-ES" sz="2800" b="1" u="none" dirty="0">
                <a:solidFill>
                  <a:schemeClr val="tx2"/>
                </a:solidFill>
                <a:latin typeface="+mj-lt"/>
                <a:ea typeface="ＭＳ Ｐゴシック" pitchFamily="34" charset="-128"/>
                <a:cs typeface="+mn-cs"/>
              </a:rPr>
              <a:t> DJAS RG 3276 vigencia 01/04/2012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50" y="685800"/>
            <a:ext cx="8858250" cy="954088"/>
          </a:xfrm>
          <a:prstGeom prst="rect">
            <a:avLst/>
          </a:prstGeom>
          <a:noFill/>
        </p:spPr>
        <p:txBody>
          <a:bodyPr>
            <a:spAutoFit/>
          </a:bodyPr>
          <a:lstStyle/>
          <a:p>
            <a:pPr>
              <a:defRPr/>
            </a:pPr>
            <a:r>
              <a:rPr lang="es-ES" sz="2800" b="1" u="none" dirty="0">
                <a:solidFill>
                  <a:schemeClr val="tx2"/>
                </a:solidFill>
                <a:latin typeface="+mn-lt"/>
                <a:ea typeface="ＭＳ Ｐゴシック" pitchFamily="34" charset="-128"/>
                <a:cs typeface="+mn-cs"/>
              </a:rPr>
              <a:t>Declaración Jurada Anticipada  de Servicios</a:t>
            </a:r>
          </a:p>
          <a:p>
            <a:pPr>
              <a:defRPr/>
            </a:pPr>
            <a:r>
              <a:rPr lang="es-ES" sz="2800" b="1" u="none" dirty="0">
                <a:solidFill>
                  <a:schemeClr val="tx2"/>
                </a:solidFill>
                <a:latin typeface="+mn-lt"/>
                <a:ea typeface="ＭＳ Ｐゴシック" pitchFamily="34" charset="-128"/>
                <a:cs typeface="+mn-cs"/>
              </a:rPr>
              <a:t> DJAS RG 3276 vigencia 01/04/2012</a:t>
            </a: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509588" y="166370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p:txBody>
      </p:sp>
      <p:sp>
        <p:nvSpPr>
          <p:cNvPr id="5" name="4 Rectángulo"/>
          <p:cNvSpPr/>
          <p:nvPr/>
        </p:nvSpPr>
        <p:spPr>
          <a:xfrm>
            <a:off x="476250" y="2076450"/>
            <a:ext cx="8324850" cy="1077913"/>
          </a:xfrm>
          <a:prstGeom prst="rect">
            <a:avLst/>
          </a:prstGeom>
        </p:spPr>
        <p:txBody>
          <a:bodyPr>
            <a:spAutoFit/>
          </a:bodyPr>
          <a:lstStyle/>
          <a:p>
            <a:pPr marL="342900" indent="-342900" algn="ctr" eaLnBrk="0" hangingPunct="0">
              <a:lnSpc>
                <a:spcPct val="90000"/>
              </a:lnSpc>
              <a:spcBef>
                <a:spcPct val="20000"/>
              </a:spcBef>
              <a:defRPr/>
            </a:pPr>
            <a:r>
              <a:rPr lang="es-ES" sz="2200" u="none" dirty="0">
                <a:solidFill>
                  <a:srgbClr val="000000"/>
                </a:solidFill>
                <a:latin typeface="+mn-lt"/>
                <a:ea typeface="ＭＳ Ｐゴシック" charset="-128"/>
                <a:cs typeface="ＭＳ Ｐゴシック" charset="-128"/>
              </a:rPr>
              <a:t>		</a:t>
            </a:r>
          </a:p>
          <a:p>
            <a:pPr marL="109538">
              <a:defRPr/>
            </a:pPr>
            <a:endParaRPr lang="es-ES" sz="2000" dirty="0">
              <a:solidFill>
                <a:srgbClr val="000000"/>
              </a:solidFill>
              <a:ea typeface="ＭＳ Ｐゴシック" pitchFamily="34" charset="-128"/>
              <a:cs typeface="+mn-cs"/>
            </a:endParaRPr>
          </a:p>
          <a:p>
            <a:pPr marL="342900" indent="-342900" algn="just" eaLnBrk="0" hangingPunct="0">
              <a:lnSpc>
                <a:spcPct val="90000"/>
              </a:lnSpc>
              <a:spcBef>
                <a:spcPct val="20000"/>
              </a:spcBef>
              <a:defRPr/>
            </a:pPr>
            <a:endParaRPr lang="es-ES" sz="2200" u="none" dirty="0">
              <a:solidFill>
                <a:srgbClr val="000000"/>
              </a:solidFill>
              <a:latin typeface="+mn-lt"/>
              <a:ea typeface="ＭＳ Ｐゴシック" charset="-128"/>
              <a:cs typeface="ＭＳ Ｐゴシック" charset="-128"/>
            </a:endParaRPr>
          </a:p>
        </p:txBody>
      </p:sp>
      <p:sp>
        <p:nvSpPr>
          <p:cNvPr id="7" name="6 CuadroTexto"/>
          <p:cNvSpPr txBox="1"/>
          <p:nvPr/>
        </p:nvSpPr>
        <p:spPr>
          <a:xfrm>
            <a:off x="723900" y="1466850"/>
            <a:ext cx="7848600" cy="6103938"/>
          </a:xfrm>
          <a:prstGeom prst="rect">
            <a:avLst/>
          </a:prstGeom>
          <a:noFill/>
        </p:spPr>
        <p:txBody>
          <a:bodyPr>
            <a:spAutoFit/>
          </a:bodyPr>
          <a:lstStyle/>
          <a:p>
            <a:pPr marL="109538">
              <a:buFont typeface="Wingdings" pitchFamily="2" charset="2"/>
              <a:buNone/>
              <a:defRPr/>
            </a:pPr>
            <a:r>
              <a:rPr lang="es-ES" sz="1800" b="1" u="none" dirty="0">
                <a:solidFill>
                  <a:schemeClr val="tx2"/>
                </a:solidFill>
                <a:latin typeface="+mj-lt"/>
                <a:ea typeface="ＭＳ Ｐゴシック" pitchFamily="34" charset="-128"/>
                <a:cs typeface="+mn-cs"/>
              </a:rPr>
              <a:t>OPERACIONES ALCANZADAS</a:t>
            </a:r>
          </a:p>
          <a:p>
            <a:pPr marL="109538">
              <a:buFont typeface="Wingdings" pitchFamily="2" charset="2"/>
              <a:buNone/>
              <a:defRPr/>
            </a:pPr>
            <a:endParaRPr lang="es-ES" sz="1800" u="none" dirty="0">
              <a:solidFill>
                <a:schemeClr val="tx2"/>
              </a:solidFill>
              <a:latin typeface="+mj-lt"/>
              <a:ea typeface="ＭＳ Ｐゴシック" pitchFamily="34" charset="-128"/>
              <a:cs typeface="+mn-cs"/>
            </a:endParaRPr>
          </a:p>
          <a:p>
            <a:pPr marL="109538">
              <a:defRPr/>
            </a:pPr>
            <a:r>
              <a:rPr lang="es-ES" sz="1800" b="1" u="none" dirty="0">
                <a:solidFill>
                  <a:schemeClr val="tx2"/>
                </a:solidFill>
                <a:latin typeface="+mj-lt"/>
                <a:ea typeface="ＭＳ Ｐゴシック" pitchFamily="34" charset="-128"/>
                <a:cs typeface="+mn-cs"/>
              </a:rPr>
              <a:t>625</a:t>
            </a:r>
            <a:r>
              <a:rPr lang="es-ES" sz="1800" u="none" dirty="0">
                <a:solidFill>
                  <a:schemeClr val="tx2"/>
                </a:solidFill>
                <a:latin typeface="+mj-lt"/>
                <a:ea typeface="ＭＳ Ｐゴシック" pitchFamily="34" charset="-128"/>
                <a:cs typeface="+mn-cs"/>
              </a:rPr>
              <a:t> Otros servicios de información e informática</a:t>
            </a:r>
            <a:endParaRPr lang="es-ES" sz="1800" b="1" u="none" dirty="0">
              <a:solidFill>
                <a:schemeClr val="tx2"/>
              </a:solidFill>
              <a:latin typeface="+mj-lt"/>
              <a:ea typeface="ＭＳ Ｐゴシック" pitchFamily="34" charset="-128"/>
              <a:cs typeface="+mn-cs"/>
            </a:endParaRPr>
          </a:p>
          <a:p>
            <a:pPr marL="109538">
              <a:defRPr/>
            </a:pPr>
            <a:r>
              <a:rPr lang="es-ES" sz="1800" b="1" u="none" dirty="0">
                <a:solidFill>
                  <a:schemeClr val="tx2"/>
                </a:solidFill>
                <a:latin typeface="+mj-lt"/>
                <a:ea typeface="ＭＳ Ｐゴシック" pitchFamily="34" charset="-128"/>
                <a:cs typeface="+mn-cs"/>
              </a:rPr>
              <a:t>627</a:t>
            </a:r>
            <a:r>
              <a:rPr lang="es-ES" sz="1800" u="none" dirty="0">
                <a:solidFill>
                  <a:schemeClr val="tx2"/>
                </a:solidFill>
                <a:latin typeface="+mj-lt"/>
                <a:ea typeface="ＭＳ Ｐゴシック" pitchFamily="34" charset="-128"/>
                <a:cs typeface="+mn-cs"/>
              </a:rPr>
              <a:t> patentes y marcas</a:t>
            </a:r>
          </a:p>
          <a:p>
            <a:pPr marL="109538">
              <a:defRPr/>
            </a:pPr>
            <a:r>
              <a:rPr lang="es-ES" sz="1800" b="1" u="none" dirty="0">
                <a:solidFill>
                  <a:schemeClr val="tx2"/>
                </a:solidFill>
                <a:latin typeface="+mj-lt"/>
                <a:ea typeface="ＭＳ Ｐゴシック" pitchFamily="34" charset="-128"/>
                <a:cs typeface="+mn-cs"/>
              </a:rPr>
              <a:t>628</a:t>
            </a:r>
            <a:r>
              <a:rPr lang="es-ES" sz="1800" u="none" dirty="0">
                <a:solidFill>
                  <a:schemeClr val="tx2"/>
                </a:solidFill>
                <a:latin typeface="+mj-lt"/>
                <a:ea typeface="ＭＳ Ｐゴシック" pitchFamily="34" charset="-128"/>
                <a:cs typeface="+mn-cs"/>
              </a:rPr>
              <a:t> regalías</a:t>
            </a:r>
          </a:p>
          <a:p>
            <a:pPr marL="109538">
              <a:defRPr/>
            </a:pPr>
            <a:r>
              <a:rPr lang="es-ES" sz="1800" b="1" u="none" dirty="0">
                <a:solidFill>
                  <a:schemeClr val="tx2"/>
                </a:solidFill>
                <a:latin typeface="+mj-lt"/>
                <a:ea typeface="ＭＳ Ｐゴシック" pitchFamily="34" charset="-128"/>
                <a:cs typeface="+mn-cs"/>
              </a:rPr>
              <a:t>629</a:t>
            </a:r>
            <a:r>
              <a:rPr lang="es-ES" sz="1800" u="none" dirty="0">
                <a:solidFill>
                  <a:schemeClr val="tx2"/>
                </a:solidFill>
                <a:latin typeface="+mj-lt"/>
                <a:ea typeface="ＭＳ Ｐゴシック" pitchFamily="34" charset="-128"/>
                <a:cs typeface="+mn-cs"/>
              </a:rPr>
              <a:t> derechos de autor</a:t>
            </a:r>
          </a:p>
          <a:p>
            <a:pPr marL="109538">
              <a:defRPr/>
            </a:pPr>
            <a:r>
              <a:rPr lang="es-ES" sz="1800" b="1" u="none" dirty="0">
                <a:solidFill>
                  <a:schemeClr val="tx2"/>
                </a:solidFill>
                <a:latin typeface="+mj-lt"/>
                <a:ea typeface="ＭＳ Ｐゴシック" pitchFamily="34" charset="-128"/>
                <a:cs typeface="+mn-cs"/>
              </a:rPr>
              <a:t>630</a:t>
            </a:r>
            <a:r>
              <a:rPr lang="es-ES" sz="1800" u="none" dirty="0">
                <a:solidFill>
                  <a:schemeClr val="tx2"/>
                </a:solidFill>
                <a:latin typeface="+mj-lt"/>
                <a:ea typeface="ＭＳ Ｐゴシック" pitchFamily="34" charset="-128"/>
                <a:cs typeface="+mn-cs"/>
              </a:rPr>
              <a:t> primas por prestamos de jugadores</a:t>
            </a:r>
          </a:p>
          <a:p>
            <a:pPr marL="109538">
              <a:defRPr/>
            </a:pPr>
            <a:r>
              <a:rPr lang="es-ES" sz="1800" b="1" u="none" dirty="0">
                <a:solidFill>
                  <a:schemeClr val="tx2"/>
                </a:solidFill>
                <a:latin typeface="+mj-lt"/>
                <a:ea typeface="ＭＳ Ｐゴシック" pitchFamily="34" charset="-128"/>
                <a:cs typeface="+mn-cs"/>
              </a:rPr>
              <a:t>631</a:t>
            </a:r>
            <a:r>
              <a:rPr lang="es-ES" sz="1800" u="none" dirty="0">
                <a:solidFill>
                  <a:schemeClr val="tx2"/>
                </a:solidFill>
                <a:latin typeface="+mj-lt"/>
                <a:ea typeface="ＭＳ Ｐゴシック" pitchFamily="34" charset="-128"/>
                <a:cs typeface="+mn-cs"/>
              </a:rPr>
              <a:t> servicios empresariales, profesionales y técnicos</a:t>
            </a:r>
          </a:p>
          <a:p>
            <a:pPr marL="109538">
              <a:defRPr/>
            </a:pPr>
            <a:r>
              <a:rPr lang="es-ES" sz="1800" b="1" u="none" dirty="0">
                <a:solidFill>
                  <a:schemeClr val="tx2"/>
                </a:solidFill>
                <a:latin typeface="+mj-lt"/>
                <a:ea typeface="ＭＳ Ｐゴシック" pitchFamily="34" charset="-128"/>
                <a:cs typeface="+mn-cs"/>
              </a:rPr>
              <a:t>634</a:t>
            </a:r>
            <a:r>
              <a:rPr lang="es-ES" sz="1800" u="none" dirty="0">
                <a:solidFill>
                  <a:schemeClr val="tx2"/>
                </a:solidFill>
                <a:latin typeface="+mj-lt"/>
                <a:ea typeface="ＭＳ Ｐゴシック" pitchFamily="34" charset="-128"/>
                <a:cs typeface="+mn-cs"/>
              </a:rPr>
              <a:t> servicios personales, culturales y recreativos</a:t>
            </a:r>
          </a:p>
          <a:p>
            <a:pPr marL="109538">
              <a:defRPr/>
            </a:pPr>
            <a:r>
              <a:rPr lang="es-ES" sz="1800" b="1" u="none" dirty="0">
                <a:solidFill>
                  <a:schemeClr val="tx2"/>
                </a:solidFill>
                <a:latin typeface="+mj-lt"/>
                <a:ea typeface="ＭＳ Ｐゴシック" pitchFamily="34" charset="-128"/>
                <a:cs typeface="+mn-cs"/>
              </a:rPr>
              <a:t>652</a:t>
            </a:r>
            <a:r>
              <a:rPr lang="es-ES" sz="1800" u="none" dirty="0">
                <a:solidFill>
                  <a:schemeClr val="tx2"/>
                </a:solidFill>
                <a:latin typeface="+mj-lt"/>
                <a:ea typeface="ＭＳ Ｐゴシック" pitchFamily="34" charset="-128"/>
                <a:cs typeface="+mn-cs"/>
              </a:rPr>
              <a:t> pagos de garantías comerciales por exportaciones de bienes y servicios</a:t>
            </a:r>
          </a:p>
          <a:p>
            <a:pPr marL="109538">
              <a:defRPr/>
            </a:pPr>
            <a:r>
              <a:rPr lang="es-ES" sz="1800" b="1" u="none" dirty="0">
                <a:solidFill>
                  <a:schemeClr val="tx2"/>
                </a:solidFill>
                <a:latin typeface="+mj-lt"/>
                <a:ea typeface="ＭＳ Ｐゴシック" pitchFamily="34" charset="-128"/>
                <a:cs typeface="+mn-cs"/>
              </a:rPr>
              <a:t>659</a:t>
            </a:r>
            <a:r>
              <a:rPr lang="es-ES" sz="1800" u="none" dirty="0">
                <a:solidFill>
                  <a:schemeClr val="tx2"/>
                </a:solidFill>
                <a:latin typeface="+mj-lt"/>
                <a:ea typeface="ＭＳ Ｐゴシック" pitchFamily="34" charset="-128"/>
                <a:cs typeface="+mn-cs"/>
              </a:rPr>
              <a:t> derechos de explotación de películas, video y audio extranjeras</a:t>
            </a:r>
          </a:p>
          <a:p>
            <a:pPr marL="452438" indent="-342900">
              <a:buFontTx/>
              <a:buAutoNum type="arabicPlain" startAt="660"/>
              <a:defRPr/>
            </a:pPr>
            <a:r>
              <a:rPr lang="es-ES" sz="1800" u="none" dirty="0">
                <a:solidFill>
                  <a:schemeClr val="tx2"/>
                </a:solidFill>
                <a:latin typeface="+mn-lt"/>
                <a:ea typeface="ＭＳ Ｐゴシック" pitchFamily="34" charset="-128"/>
                <a:cs typeface="+mn-cs"/>
              </a:rPr>
              <a:t>servicios de transferencia de tecnología Ley Nr. 22426 (excepto pat.  marcas)</a:t>
            </a:r>
          </a:p>
          <a:p>
            <a:pPr>
              <a:defRPr/>
            </a:pPr>
            <a:r>
              <a:rPr lang="es-AR" sz="1800" b="1" u="none" dirty="0">
                <a:solidFill>
                  <a:schemeClr val="tx2"/>
                </a:solidFill>
                <a:latin typeface="Arial Unicode MS" pitchFamily="34" charset="-128"/>
                <a:ea typeface="Arial Unicode MS" pitchFamily="34" charset="-128"/>
                <a:cs typeface="Arial Unicode MS" pitchFamily="34" charset="-128"/>
              </a:rPr>
              <a:t> 662</a:t>
            </a:r>
            <a:r>
              <a:rPr lang="es-AR" sz="1800" u="none" dirty="0">
                <a:solidFill>
                  <a:schemeClr val="tx2"/>
                </a:solidFill>
                <a:latin typeface="Arial Unicode MS" pitchFamily="34" charset="-128"/>
                <a:ea typeface="Arial Unicode MS" pitchFamily="34" charset="-128"/>
                <a:cs typeface="Arial Unicode MS" pitchFamily="34" charset="-128"/>
              </a:rPr>
              <a:t>  </a:t>
            </a:r>
            <a:r>
              <a:rPr lang="es-AR" sz="1800" u="none" dirty="0">
                <a:solidFill>
                  <a:schemeClr val="tx2"/>
                </a:solidFill>
                <a:latin typeface="+mj-lt"/>
                <a:ea typeface="Arial Unicode MS" pitchFamily="34" charset="-128"/>
                <a:cs typeface="Arial Unicode MS" pitchFamily="34" charset="-128"/>
              </a:rPr>
              <a:t>Turismo y Viajes  de operadores  turísticos por servicios contratados al exterior.</a:t>
            </a:r>
            <a:endParaRPr lang="es-ES" sz="1800" u="none" dirty="0">
              <a:solidFill>
                <a:schemeClr val="tx2"/>
              </a:solidFill>
              <a:latin typeface="+mj-lt"/>
              <a:ea typeface="ＭＳ Ｐゴシック" pitchFamily="34" charset="-128"/>
              <a:cs typeface="+mn-cs"/>
            </a:endParaRPr>
          </a:p>
          <a:p>
            <a:pPr marL="452438" indent="-342900">
              <a:defRPr/>
            </a:pPr>
            <a:r>
              <a:rPr lang="es-AR" sz="1800" b="1" u="none" dirty="0">
                <a:solidFill>
                  <a:schemeClr val="tx2"/>
                </a:solidFill>
                <a:latin typeface="+mn-lt"/>
                <a:ea typeface="ＭＳ Ｐゴシック" pitchFamily="34" charset="-128"/>
                <a:cs typeface="+mn-cs"/>
              </a:rPr>
              <a:t>668 </a:t>
            </a:r>
            <a:r>
              <a:rPr lang="es-AR" sz="1800" u="none" dirty="0">
                <a:solidFill>
                  <a:schemeClr val="tx2"/>
                </a:solidFill>
                <a:latin typeface="+mn-lt"/>
                <a:ea typeface="ＭＳ Ｐゴシック" pitchFamily="34" charset="-128"/>
                <a:cs typeface="+mn-cs"/>
              </a:rPr>
              <a:t>compras se servicios turísticos para cartera del operador turístico</a:t>
            </a:r>
            <a:endParaRPr lang="es-ES" sz="1800" b="1" u="none" dirty="0">
              <a:solidFill>
                <a:schemeClr val="tx2"/>
              </a:solidFill>
              <a:latin typeface="+mn-lt"/>
              <a:ea typeface="ＭＳ Ｐゴシック" pitchFamily="34" charset="-128"/>
              <a:cs typeface="+mn-cs"/>
            </a:endParaRPr>
          </a:p>
          <a:p>
            <a:pPr marL="109538">
              <a:defRPr/>
            </a:pPr>
            <a:r>
              <a:rPr lang="es-ES" sz="1800" b="1" u="none" dirty="0">
                <a:solidFill>
                  <a:schemeClr val="tx2"/>
                </a:solidFill>
                <a:latin typeface="+mn-lt"/>
                <a:ea typeface="ＭＳ Ｐゴシック" pitchFamily="34" charset="-128"/>
                <a:cs typeface="+mn-cs"/>
              </a:rPr>
              <a:t>747</a:t>
            </a:r>
            <a:r>
              <a:rPr lang="es-ES" sz="1800" u="none" dirty="0">
                <a:solidFill>
                  <a:schemeClr val="tx2"/>
                </a:solidFill>
                <a:latin typeface="+mn-lt"/>
                <a:ea typeface="ＭＳ Ｐゴシック" pitchFamily="34" charset="-128"/>
                <a:cs typeface="+mn-cs"/>
              </a:rPr>
              <a:t> otras rentas pagadas al exterior</a:t>
            </a:r>
          </a:p>
          <a:p>
            <a:pPr marL="109538">
              <a:defRPr/>
            </a:pPr>
            <a:r>
              <a:rPr lang="es-ES" sz="1800" b="1" u="none" dirty="0">
                <a:solidFill>
                  <a:schemeClr val="tx2"/>
                </a:solidFill>
                <a:latin typeface="+mn-lt"/>
                <a:ea typeface="ＭＳ Ｐゴシック" pitchFamily="34" charset="-128"/>
                <a:cs typeface="+mn-cs"/>
              </a:rPr>
              <a:t>973</a:t>
            </a:r>
            <a:r>
              <a:rPr lang="es-ES" sz="1800" u="none" dirty="0">
                <a:solidFill>
                  <a:schemeClr val="tx2"/>
                </a:solidFill>
                <a:latin typeface="+mn-lt"/>
                <a:ea typeface="ＭＳ Ｐゴシック" pitchFamily="34" charset="-128"/>
                <a:cs typeface="+mn-cs"/>
              </a:rPr>
              <a:t> Compra de activos no financieros no producidos</a:t>
            </a:r>
          </a:p>
          <a:p>
            <a:pPr marL="365125" indent="-255588">
              <a:lnSpc>
                <a:spcPct val="90000"/>
              </a:lnSpc>
              <a:buFont typeface="Wingdings" pitchFamily="2" charset="2"/>
              <a:buNone/>
              <a:defRPr/>
            </a:pPr>
            <a:r>
              <a:rPr lang="es-ES" sz="1800" u="none" dirty="0">
                <a:solidFill>
                  <a:schemeClr val="tx2"/>
                </a:solidFill>
                <a:latin typeface="+mj-lt"/>
                <a:ea typeface="ＭＳ Ｐゴシック" pitchFamily="34" charset="-128"/>
                <a:cs typeface="+mn-cs"/>
              </a:rPr>
              <a:t>Alcanza los servicios cuya retribución resulte igual o mayor a es 100.000.-</a:t>
            </a:r>
          </a:p>
          <a:p>
            <a:pPr marL="365125" indent="-255588">
              <a:lnSpc>
                <a:spcPct val="90000"/>
              </a:lnSpc>
              <a:buFont typeface="Wingdings" pitchFamily="2" charset="2"/>
              <a:buNone/>
              <a:defRPr/>
            </a:pPr>
            <a:r>
              <a:rPr lang="es-ES" sz="1800" u="none" dirty="0">
                <a:solidFill>
                  <a:schemeClr val="tx2"/>
                </a:solidFill>
                <a:latin typeface="+mj-lt"/>
                <a:ea typeface="ＭＳ Ｐゴシック" pitchFamily="34" charset="-128"/>
                <a:cs typeface="+mn-cs"/>
              </a:rPr>
              <a:t>o bien que el monto de cada cuota resulte igual o mayor a u$s 10.000.-</a:t>
            </a:r>
          </a:p>
          <a:p>
            <a:pPr marL="365125" indent="-255588">
              <a:lnSpc>
                <a:spcPct val="90000"/>
              </a:lnSpc>
              <a:buFont typeface="Wingdings" pitchFamily="2" charset="2"/>
              <a:buNone/>
              <a:defRPr/>
            </a:pPr>
            <a:r>
              <a:rPr lang="es-ES" sz="1800" u="none" dirty="0">
                <a:solidFill>
                  <a:schemeClr val="tx2"/>
                </a:solidFill>
                <a:latin typeface="+mj-lt"/>
                <a:ea typeface="ＭＳ Ｐゴシック" pitchFamily="34" charset="-128"/>
                <a:cs typeface="+mn-cs"/>
              </a:rPr>
              <a:t>	</a:t>
            </a:r>
          </a:p>
          <a:p>
            <a:pPr marL="109538">
              <a:defRPr/>
            </a:pPr>
            <a:endParaRPr lang="es-ES" sz="1800" u="none" dirty="0">
              <a:solidFill>
                <a:schemeClr val="tx2"/>
              </a:solidFill>
              <a:latin typeface="+mj-lt"/>
              <a:ea typeface="ＭＳ Ｐゴシック" pitchFamily="34" charset="-128"/>
              <a:cs typeface="+mn-cs"/>
            </a:endParaRPr>
          </a:p>
          <a:p>
            <a:pPr>
              <a:defRPr/>
            </a:pPr>
            <a:endParaRPr lang="es-ES" sz="1800"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idx="4294967295"/>
          </p:nvPr>
        </p:nvSpPr>
        <p:spPr bwMode="auto">
          <a:xfrm>
            <a:off x="685800" y="1695450"/>
            <a:ext cx="7010400" cy="4530725"/>
          </a:xfrm>
          <a:prstGeom prst="rect">
            <a:avLst/>
          </a:prstGeom>
          <a:noFill/>
          <a:ln>
            <a:miter lim="800000"/>
            <a:headEnd/>
            <a:tailEnd/>
          </a:ln>
        </p:spPr>
        <p:txBody>
          <a:bodyPr/>
          <a:lstStyle/>
          <a:p>
            <a:pPr algn="ctr">
              <a:buFont typeface="Wingdings" pitchFamily="2" charset="2"/>
              <a:buNone/>
            </a:pPr>
            <a:endParaRPr lang="es-ES_tradnl" sz="3600" smtClean="0">
              <a:solidFill>
                <a:schemeClr val="tx2"/>
              </a:solidFill>
              <a:latin typeface="Arial Unicode MS"/>
              <a:ea typeface="Arial Unicode MS"/>
              <a:cs typeface="Arial Unicode MS"/>
            </a:endParaRPr>
          </a:p>
          <a:p>
            <a:pPr algn="ctr">
              <a:buFont typeface="Wingdings" pitchFamily="2" charset="2"/>
              <a:buNone/>
            </a:pPr>
            <a:r>
              <a:rPr lang="es-ES_tradnl" sz="3600" smtClean="0">
                <a:solidFill>
                  <a:schemeClr val="tx2"/>
                </a:solidFill>
                <a:latin typeface="Arial Unicode MS"/>
                <a:ea typeface="Arial Unicode MS"/>
                <a:cs typeface="Arial Unicode MS"/>
              </a:rPr>
              <a:t>RESOLUCION GENERAL 3417/2012</a:t>
            </a:r>
          </a:p>
          <a:p>
            <a:pPr algn="ctr">
              <a:buFont typeface="Wingdings" pitchFamily="2" charset="2"/>
              <a:buNone/>
            </a:pPr>
            <a:r>
              <a:rPr lang="es-ES_tradnl" sz="1800" smtClean="0">
                <a:solidFill>
                  <a:schemeClr val="tx2"/>
                </a:solidFill>
                <a:latin typeface="Arial Unicode MS"/>
                <a:ea typeface="Arial Unicode MS"/>
                <a:cs typeface="Arial Unicode MS"/>
              </a:rPr>
              <a:t>Se incorpora a la “Ventanilla Única Electrónica del Comercio Exterior”</a:t>
            </a:r>
          </a:p>
          <a:p>
            <a:pPr algn="ctr">
              <a:buFont typeface="Wingdings" pitchFamily="2" charset="2"/>
              <a:buNone/>
            </a:pPr>
            <a:endParaRPr lang="es-ES_tradnl" sz="1800" smtClean="0">
              <a:solidFill>
                <a:schemeClr val="tx2"/>
              </a:solidFill>
              <a:latin typeface="Arial Unicode MS"/>
              <a:ea typeface="Arial Unicode MS"/>
              <a:cs typeface="Arial Unicode MS"/>
            </a:endParaRPr>
          </a:p>
          <a:p>
            <a:pPr algn="ctr">
              <a:buFont typeface="Wingdings" pitchFamily="2" charset="2"/>
              <a:buNone/>
            </a:pPr>
            <a:r>
              <a:rPr lang="es-ES_tradnl" sz="1800" smtClean="0">
                <a:solidFill>
                  <a:schemeClr val="tx2"/>
                </a:solidFill>
                <a:latin typeface="Arial Unicode MS"/>
                <a:ea typeface="Arial Unicode MS"/>
                <a:cs typeface="Arial Unicode MS"/>
              </a:rPr>
              <a:t>A partir del 1 de febrero de 2013</a:t>
            </a:r>
          </a:p>
          <a:p>
            <a:pPr algn="ctr">
              <a:buFont typeface="Wingdings" pitchFamily="2" charset="2"/>
              <a:buNone/>
            </a:pPr>
            <a:endParaRPr lang="es-ES_tradnl" sz="1800" smtClean="0">
              <a:solidFill>
                <a:schemeClr val="tx2"/>
              </a:solidFill>
              <a:latin typeface="Arial Unicode MS"/>
              <a:ea typeface="Arial Unicode MS"/>
              <a:cs typeface="Arial Unicode MS"/>
            </a:endParaRPr>
          </a:p>
          <a:p>
            <a:pPr algn="ctr">
              <a:buFont typeface="Wingdings" pitchFamily="2" charset="2"/>
              <a:buNone/>
            </a:pPr>
            <a:endParaRPr lang="es-ES_tradnl" sz="1800" smtClean="0">
              <a:solidFill>
                <a:schemeClr val="tx2"/>
              </a:solidFill>
              <a:latin typeface="Arial Unicode MS"/>
              <a:ea typeface="Arial Unicode MS"/>
              <a:cs typeface="Arial Unicode MS"/>
            </a:endParaRPr>
          </a:p>
        </p:txBody>
      </p:sp>
      <p:sp>
        <p:nvSpPr>
          <p:cNvPr id="4" name="3 CuadroTexto"/>
          <p:cNvSpPr txBox="1"/>
          <p:nvPr/>
        </p:nvSpPr>
        <p:spPr>
          <a:xfrm>
            <a:off x="685800" y="876300"/>
            <a:ext cx="7639050" cy="954088"/>
          </a:xfrm>
          <a:prstGeom prst="rect">
            <a:avLst/>
          </a:prstGeom>
          <a:noFill/>
        </p:spPr>
        <p:txBody>
          <a:bodyPr>
            <a:spAutoFit/>
          </a:bodyPr>
          <a:lstStyle/>
          <a:p>
            <a:pPr algn="ctr">
              <a:defRPr/>
            </a:pPr>
            <a:r>
              <a:rPr lang="es-ES" sz="2800" b="1" u="none" dirty="0">
                <a:solidFill>
                  <a:schemeClr val="tx2"/>
                </a:solidFill>
                <a:latin typeface="+mj-lt"/>
                <a:ea typeface="ＭＳ Ｐゴシック" pitchFamily="34" charset="-128"/>
                <a:cs typeface="+mn-cs"/>
              </a:rPr>
              <a:t>Declaración Anticipada de Pagos al Exterior DAPE  RG 3417 vigencia 01/02/2013</a:t>
            </a:r>
          </a:p>
        </p:txBody>
      </p:sp>
      <p:sp>
        <p:nvSpPr>
          <p:cNvPr id="5" name="4 Rectángulo"/>
          <p:cNvSpPr/>
          <p:nvPr/>
        </p:nvSpPr>
        <p:spPr>
          <a:xfrm>
            <a:off x="495300" y="4443413"/>
            <a:ext cx="7753350" cy="1755775"/>
          </a:xfrm>
          <a:prstGeom prst="rect">
            <a:avLst/>
          </a:prstGeom>
        </p:spPr>
        <p:txBody>
          <a:bodyPr>
            <a:spAutoFit/>
          </a:bodyPr>
          <a:lstStyle/>
          <a:p>
            <a:pPr algn="ctr">
              <a:buFont typeface="Wingdings" pitchFamily="2" charset="2"/>
              <a:buNone/>
              <a:defRPr/>
            </a:pPr>
            <a:endParaRPr lang="es-ES_tradnl" sz="1800" u="none" dirty="0">
              <a:solidFill>
                <a:schemeClr val="tx2">
                  <a:lumMod val="75000"/>
                </a:schemeClr>
              </a:solidFill>
              <a:latin typeface="+mn-lt"/>
              <a:ea typeface="ＭＳ Ｐゴシック" pitchFamily="34" charset="-128"/>
              <a:cs typeface="+mn-cs"/>
            </a:endParaRPr>
          </a:p>
          <a:p>
            <a:pPr algn="ctr">
              <a:buFont typeface="Wingdings" pitchFamily="2" charset="2"/>
              <a:buNone/>
              <a:defRPr/>
            </a:pPr>
            <a:r>
              <a:rPr lang="es-ES_tradnl" sz="1800" u="none" dirty="0">
                <a:solidFill>
                  <a:schemeClr val="tx2">
                    <a:lumMod val="75000"/>
                  </a:schemeClr>
                </a:solidFill>
                <a:latin typeface="+mn-lt"/>
                <a:ea typeface="ＭＳ Ｐゴシック" pitchFamily="34" charset="-128"/>
                <a:cs typeface="+mn-cs"/>
              </a:rPr>
              <a:t>Se informan los pagos que los SUJETOS RESIDENTES realicen al exterior</a:t>
            </a:r>
          </a:p>
          <a:p>
            <a:pPr algn="ctr">
              <a:buFont typeface="Wingdings" pitchFamily="2" charset="2"/>
              <a:buNone/>
              <a:defRPr/>
            </a:pPr>
            <a:endParaRPr lang="es-ES_tradnl" sz="1800" u="none" dirty="0">
              <a:solidFill>
                <a:schemeClr val="tx2">
                  <a:lumMod val="75000"/>
                </a:schemeClr>
              </a:solidFill>
              <a:latin typeface="+mn-lt"/>
              <a:ea typeface="ＭＳ Ｐゴシック" pitchFamily="34" charset="-128"/>
              <a:cs typeface="+mn-cs"/>
            </a:endParaRPr>
          </a:p>
          <a:p>
            <a:pPr algn="ctr">
              <a:buFont typeface="Wingdings" pitchFamily="2" charset="2"/>
              <a:buNone/>
              <a:defRPr/>
            </a:pPr>
            <a:r>
              <a:rPr lang="es-ES_tradnl" sz="1800" u="none" dirty="0">
                <a:solidFill>
                  <a:schemeClr val="tx2">
                    <a:lumMod val="75000"/>
                  </a:schemeClr>
                </a:solidFill>
                <a:latin typeface="+mn-lt"/>
                <a:ea typeface="ＭＳ Ｐゴシック" pitchFamily="34" charset="-128"/>
                <a:cs typeface="+mn-cs"/>
              </a:rPr>
              <a:t>A través del servicio denominado </a:t>
            </a:r>
          </a:p>
          <a:p>
            <a:pPr algn="ctr">
              <a:buFont typeface="Wingdings" pitchFamily="2" charset="2"/>
              <a:buNone/>
              <a:defRPr/>
            </a:pPr>
            <a:r>
              <a:rPr lang="es-ES_tradnl" sz="1800" b="1" u="none" dirty="0">
                <a:solidFill>
                  <a:schemeClr val="tx2">
                    <a:lumMod val="75000"/>
                  </a:schemeClr>
                </a:solidFill>
                <a:latin typeface="+mn-lt"/>
                <a:ea typeface="ＭＳ Ｐゴシック" pitchFamily="34" charset="-128"/>
                <a:cs typeface="+mn-cs"/>
              </a:rPr>
              <a:t>“DECLARACION ANTICIPADA DE PAGOS AL EXTERIOR (DAPE)” </a:t>
            </a:r>
          </a:p>
          <a:p>
            <a:pPr algn="ctr">
              <a:buFont typeface="Wingdings" pitchFamily="2" charset="2"/>
              <a:buNone/>
              <a:defRPr/>
            </a:pPr>
            <a:endParaRPr lang="es-ES_tradnl" sz="1800" b="1" u="none" dirty="0">
              <a:solidFill>
                <a:schemeClr val="tx2">
                  <a:lumMod val="75000"/>
                </a:schemeClr>
              </a:solidFill>
              <a:latin typeface="+mn-lt"/>
              <a:ea typeface="ＭＳ Ｐゴシック" pitchFamily="34" charset="-128"/>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33450" y="838200"/>
            <a:ext cx="7696200" cy="954088"/>
          </a:xfrm>
          <a:prstGeom prst="rect">
            <a:avLst/>
          </a:prstGeom>
          <a:noFill/>
        </p:spPr>
        <p:txBody>
          <a:bodyPr>
            <a:spAutoFit/>
          </a:bodyPr>
          <a:lstStyle/>
          <a:p>
            <a:pPr algn="ctr">
              <a:defRPr/>
            </a:pPr>
            <a:r>
              <a:rPr lang="es-ES" sz="2800" b="1" u="none" dirty="0">
                <a:solidFill>
                  <a:schemeClr val="tx2"/>
                </a:solidFill>
                <a:latin typeface="+mj-lt"/>
                <a:ea typeface="ＭＳ Ｐゴシック" pitchFamily="34" charset="-128"/>
                <a:cs typeface="+mn-cs"/>
              </a:rPr>
              <a:t>Declaración Anticipada de Pagos al Exterior DAPE  RG 3417 vigencia 01/02/2013</a:t>
            </a: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509588" y="166370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p:txBody>
      </p:sp>
      <p:sp>
        <p:nvSpPr>
          <p:cNvPr id="5" name="4 Rectángulo"/>
          <p:cNvSpPr/>
          <p:nvPr/>
        </p:nvSpPr>
        <p:spPr>
          <a:xfrm>
            <a:off x="476250" y="2076450"/>
            <a:ext cx="8324850" cy="1077913"/>
          </a:xfrm>
          <a:prstGeom prst="rect">
            <a:avLst/>
          </a:prstGeom>
        </p:spPr>
        <p:txBody>
          <a:bodyPr>
            <a:spAutoFit/>
          </a:bodyPr>
          <a:lstStyle/>
          <a:p>
            <a:pPr marL="342900" indent="-342900" algn="ctr" eaLnBrk="0" hangingPunct="0">
              <a:lnSpc>
                <a:spcPct val="90000"/>
              </a:lnSpc>
              <a:spcBef>
                <a:spcPct val="20000"/>
              </a:spcBef>
              <a:defRPr/>
            </a:pPr>
            <a:r>
              <a:rPr lang="es-ES" sz="2200" u="none" dirty="0">
                <a:solidFill>
                  <a:srgbClr val="000000"/>
                </a:solidFill>
                <a:latin typeface="+mn-lt"/>
                <a:ea typeface="ＭＳ Ｐゴシック" charset="-128"/>
                <a:cs typeface="ＭＳ Ｐゴシック" charset="-128"/>
              </a:rPr>
              <a:t>		</a:t>
            </a:r>
          </a:p>
          <a:p>
            <a:pPr marL="109538">
              <a:defRPr/>
            </a:pPr>
            <a:endParaRPr lang="es-ES" sz="2000" dirty="0">
              <a:solidFill>
                <a:srgbClr val="000000"/>
              </a:solidFill>
              <a:ea typeface="ＭＳ Ｐゴシック" pitchFamily="34" charset="-128"/>
              <a:cs typeface="+mn-cs"/>
            </a:endParaRPr>
          </a:p>
          <a:p>
            <a:pPr marL="342900" indent="-342900" algn="just" eaLnBrk="0" hangingPunct="0">
              <a:lnSpc>
                <a:spcPct val="90000"/>
              </a:lnSpc>
              <a:spcBef>
                <a:spcPct val="20000"/>
              </a:spcBef>
              <a:defRPr/>
            </a:pPr>
            <a:endParaRPr lang="es-ES" sz="2200" u="none" dirty="0">
              <a:solidFill>
                <a:srgbClr val="000000"/>
              </a:solidFill>
              <a:latin typeface="+mn-lt"/>
              <a:ea typeface="ＭＳ Ｐゴシック" charset="-128"/>
              <a:cs typeface="ＭＳ Ｐゴシック" charset="-128"/>
            </a:endParaRPr>
          </a:p>
        </p:txBody>
      </p:sp>
      <p:sp>
        <p:nvSpPr>
          <p:cNvPr id="58373" name="6 CuadroTexto"/>
          <p:cNvSpPr txBox="1">
            <a:spLocks noChangeArrowheads="1"/>
          </p:cNvSpPr>
          <p:nvPr/>
        </p:nvSpPr>
        <p:spPr bwMode="auto">
          <a:xfrm>
            <a:off x="438150" y="1828800"/>
            <a:ext cx="8115300" cy="3693319"/>
          </a:xfrm>
          <a:prstGeom prst="rect">
            <a:avLst/>
          </a:prstGeom>
          <a:noFill/>
          <a:ln w="9525">
            <a:noFill/>
            <a:miter lim="800000"/>
            <a:headEnd/>
            <a:tailEnd/>
          </a:ln>
        </p:spPr>
        <p:txBody>
          <a:bodyPr>
            <a:spAutoFit/>
          </a:bodyPr>
          <a:lstStyle/>
          <a:p>
            <a:pPr algn="ctr">
              <a:buFont typeface="Wingdings" pitchFamily="2" charset="2"/>
              <a:buNone/>
            </a:pPr>
            <a:endParaRPr lang="es-ES_tradnl" sz="1800" u="none" dirty="0">
              <a:solidFill>
                <a:schemeClr val="tx2"/>
              </a:solidFill>
              <a:latin typeface="Arial Unicode MS"/>
              <a:ea typeface="Arial Unicode MS"/>
              <a:cs typeface="Arial Unicode MS"/>
            </a:endParaRPr>
          </a:p>
          <a:p>
            <a:pPr>
              <a:buFont typeface="Wingdings" pitchFamily="2" charset="2"/>
              <a:buNone/>
            </a:pPr>
            <a:r>
              <a:rPr lang="es-ES_tradnl" sz="1800" b="1" u="none" dirty="0">
                <a:solidFill>
                  <a:schemeClr val="tx2"/>
                </a:solidFill>
                <a:latin typeface="Arial Unicode MS"/>
                <a:ea typeface="Arial Unicode MS"/>
                <a:cs typeface="Arial Unicode MS"/>
              </a:rPr>
              <a:t>OPERACIONES ALCANZADAS</a:t>
            </a:r>
          </a:p>
          <a:p>
            <a:pPr>
              <a:buFont typeface="Wingdings" pitchFamily="2" charset="2"/>
              <a:buChar char="ü"/>
            </a:pPr>
            <a:endParaRPr lang="es-ES_tradnl" sz="1800" u="none" dirty="0">
              <a:solidFill>
                <a:schemeClr val="tx2"/>
              </a:solidFill>
              <a:latin typeface="Arial Unicode MS"/>
              <a:ea typeface="Arial Unicode MS"/>
              <a:cs typeface="Arial Unicode MS"/>
            </a:endParaRPr>
          </a:p>
          <a:p>
            <a:pPr>
              <a:buFont typeface="Wingdings" pitchFamily="2" charset="2"/>
              <a:buChar char="ü"/>
            </a:pPr>
            <a:r>
              <a:rPr lang="es-ES_tradnl" sz="1800" u="none" dirty="0">
                <a:solidFill>
                  <a:schemeClr val="tx2"/>
                </a:solidFill>
                <a:latin typeface="Arial Unicode MS"/>
                <a:ea typeface="Arial Unicode MS"/>
                <a:cs typeface="Arial Unicode MS"/>
              </a:rPr>
              <a:t> Concepto </a:t>
            </a:r>
            <a:r>
              <a:rPr lang="es-ES_tradnl" sz="1800" b="1" u="none" dirty="0">
                <a:solidFill>
                  <a:schemeClr val="tx2"/>
                </a:solidFill>
                <a:latin typeface="Arial Unicode MS"/>
                <a:ea typeface="Arial Unicode MS"/>
                <a:cs typeface="Arial Unicode MS"/>
              </a:rPr>
              <a:t>163</a:t>
            </a:r>
            <a:r>
              <a:rPr lang="es-ES_tradnl" sz="1800" u="none" dirty="0">
                <a:solidFill>
                  <a:schemeClr val="tx2"/>
                </a:solidFill>
                <a:latin typeface="Arial Unicode MS"/>
                <a:ea typeface="Arial Unicode MS"/>
                <a:cs typeface="Arial Unicode MS"/>
              </a:rPr>
              <a:t>  Pago de deudas financieras al exterior originadas en compras de  mercancías no ingresadas al país y vendidas a terceros países.</a:t>
            </a:r>
          </a:p>
          <a:p>
            <a:endParaRPr lang="es-ES_tradnl" sz="1800" u="none" dirty="0">
              <a:solidFill>
                <a:schemeClr val="tx2"/>
              </a:solidFill>
              <a:latin typeface="Arial Unicode MS"/>
              <a:ea typeface="Arial Unicode MS"/>
              <a:cs typeface="Arial Unicode MS"/>
            </a:endParaRPr>
          </a:p>
          <a:p>
            <a:pPr>
              <a:buFont typeface="Wingdings" pitchFamily="2" charset="2"/>
              <a:buChar char="ü"/>
            </a:pPr>
            <a:r>
              <a:rPr lang="es-ES_tradnl" sz="1800" u="none" dirty="0">
                <a:solidFill>
                  <a:schemeClr val="tx2"/>
                </a:solidFill>
                <a:latin typeface="Arial Unicode MS"/>
                <a:ea typeface="Arial Unicode MS"/>
                <a:cs typeface="Arial Unicode MS"/>
              </a:rPr>
              <a:t> Concepto </a:t>
            </a:r>
            <a:r>
              <a:rPr lang="es-ES_tradnl" sz="1800" b="1" u="none" dirty="0">
                <a:solidFill>
                  <a:schemeClr val="tx2"/>
                </a:solidFill>
                <a:latin typeface="Arial Unicode MS"/>
                <a:ea typeface="Arial Unicode MS"/>
                <a:cs typeface="Arial Unicode MS"/>
              </a:rPr>
              <a:t>744</a:t>
            </a:r>
            <a:r>
              <a:rPr lang="es-ES_tradnl" sz="1800" u="none" dirty="0">
                <a:solidFill>
                  <a:schemeClr val="tx2"/>
                </a:solidFill>
                <a:latin typeface="Arial Unicode MS"/>
                <a:ea typeface="Arial Unicode MS"/>
                <a:cs typeface="Arial Unicode MS"/>
              </a:rPr>
              <a:t>  Pago de intereses al exterior por deudas.</a:t>
            </a:r>
          </a:p>
          <a:p>
            <a:pPr>
              <a:buFont typeface="Wingdings" pitchFamily="2" charset="2"/>
              <a:buChar char="ü"/>
            </a:pPr>
            <a:endParaRPr lang="es-ES_tradnl" sz="1800" u="none" dirty="0">
              <a:solidFill>
                <a:schemeClr val="tx2"/>
              </a:solidFill>
              <a:latin typeface="Arial Unicode MS"/>
              <a:ea typeface="Arial Unicode MS"/>
              <a:cs typeface="Arial Unicode MS"/>
            </a:endParaRPr>
          </a:p>
          <a:p>
            <a:pPr>
              <a:buFont typeface="Wingdings" pitchFamily="2" charset="2"/>
              <a:buChar char="ü"/>
            </a:pPr>
            <a:r>
              <a:rPr lang="es-ES_tradnl" sz="1800" u="none" dirty="0">
                <a:solidFill>
                  <a:schemeClr val="tx2"/>
                </a:solidFill>
                <a:latin typeface="Arial Unicode MS"/>
                <a:ea typeface="Arial Unicode MS"/>
                <a:cs typeface="Arial Unicode MS"/>
              </a:rPr>
              <a:t> Concepto </a:t>
            </a:r>
            <a:r>
              <a:rPr lang="es-ES_tradnl" sz="1800" b="1" u="none" dirty="0">
                <a:solidFill>
                  <a:schemeClr val="tx2"/>
                </a:solidFill>
                <a:latin typeface="Arial Unicode MS"/>
                <a:ea typeface="Arial Unicode MS"/>
                <a:cs typeface="Arial Unicode MS"/>
              </a:rPr>
              <a:t>745</a:t>
            </a:r>
            <a:r>
              <a:rPr lang="es-ES_tradnl" sz="1800" u="none" dirty="0">
                <a:solidFill>
                  <a:schemeClr val="tx2"/>
                </a:solidFill>
                <a:latin typeface="Arial Unicode MS"/>
                <a:ea typeface="Arial Unicode MS"/>
                <a:cs typeface="Arial Unicode MS"/>
              </a:rPr>
              <a:t>  Utilidades y dividendos pagados al exterior.</a:t>
            </a:r>
          </a:p>
          <a:p>
            <a:pPr>
              <a:buFont typeface="Wingdings" pitchFamily="2" charset="2"/>
              <a:buChar char="ü"/>
            </a:pPr>
            <a:endParaRPr lang="es-ES_tradnl" sz="1800" u="none" dirty="0">
              <a:solidFill>
                <a:schemeClr val="tx2"/>
              </a:solidFill>
              <a:latin typeface="Arial Unicode MS"/>
              <a:ea typeface="Arial Unicode MS"/>
              <a:cs typeface="Arial Unicode MS"/>
            </a:endParaRPr>
          </a:p>
          <a:p>
            <a:pPr>
              <a:buFont typeface="Wingdings" pitchFamily="2" charset="2"/>
              <a:buChar char="ü"/>
            </a:pPr>
            <a:r>
              <a:rPr lang="es-ES" sz="1800" u="none" dirty="0" smtClean="0">
                <a:solidFill>
                  <a:schemeClr val="tx2"/>
                </a:solidFill>
                <a:latin typeface="Arial Unicode MS"/>
                <a:ea typeface="Arial Unicode MS"/>
                <a:cs typeface="Arial Unicode MS"/>
              </a:rPr>
              <a:t> Concepto </a:t>
            </a:r>
            <a:r>
              <a:rPr lang="es-ES" sz="1800" b="1" u="none" dirty="0">
                <a:solidFill>
                  <a:schemeClr val="tx2"/>
                </a:solidFill>
                <a:latin typeface="Arial Unicode MS"/>
                <a:ea typeface="Arial Unicode MS"/>
                <a:cs typeface="Arial Unicode MS"/>
              </a:rPr>
              <a:t>651</a:t>
            </a:r>
            <a:r>
              <a:rPr lang="es-ES" sz="1800" u="none" dirty="0">
                <a:solidFill>
                  <a:schemeClr val="tx2"/>
                </a:solidFill>
                <a:latin typeface="Arial Unicode MS"/>
                <a:ea typeface="Arial Unicode MS"/>
                <a:cs typeface="Arial Unicode MS"/>
              </a:rPr>
              <a:t> Alquiler de maquinarias, herramientas y otros bienes  </a:t>
            </a:r>
            <a:r>
              <a:rPr lang="es-ES" sz="1800" u="none" dirty="0" smtClean="0">
                <a:solidFill>
                  <a:schemeClr val="tx2"/>
                </a:solidFill>
                <a:latin typeface="Arial Unicode MS"/>
                <a:ea typeface="Arial Unicode MS"/>
                <a:cs typeface="Arial Unicode MS"/>
              </a:rPr>
              <a:t>   muebles </a:t>
            </a:r>
            <a:r>
              <a:rPr lang="es-ES" sz="1800" u="none" dirty="0">
                <a:solidFill>
                  <a:schemeClr val="tx2"/>
                </a:solidFill>
                <a:latin typeface="Arial Unicode MS"/>
                <a:ea typeface="Arial Unicode MS"/>
                <a:cs typeface="Arial Unicode MS"/>
              </a:rPr>
              <a:t>con </a:t>
            </a:r>
            <a:r>
              <a:rPr lang="es-ES" sz="1800" u="none" dirty="0" smtClean="0">
                <a:solidFill>
                  <a:schemeClr val="tx2"/>
                </a:solidFill>
                <a:latin typeface="Arial Unicode MS"/>
                <a:ea typeface="Arial Unicode MS"/>
                <a:cs typeface="Arial Unicode MS"/>
              </a:rPr>
              <a:t>opción  </a:t>
            </a:r>
            <a:r>
              <a:rPr lang="es-ES" sz="1800" u="none" dirty="0">
                <a:solidFill>
                  <a:schemeClr val="tx2"/>
                </a:solidFill>
                <a:latin typeface="Arial Unicode MS"/>
                <a:ea typeface="Arial Unicode MS"/>
                <a:cs typeface="Arial Unicode MS"/>
              </a:rPr>
              <a:t>de compra (Leasing) Res. 3441/13.</a:t>
            </a:r>
          </a:p>
          <a:p>
            <a:endParaRPr lang="es-ES" sz="1800" u="none" dirty="0">
              <a:solidFill>
                <a:schemeClr val="tx2"/>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52500" y="876300"/>
            <a:ext cx="7524750" cy="954088"/>
          </a:xfrm>
          <a:prstGeom prst="rect">
            <a:avLst/>
          </a:prstGeom>
          <a:noFill/>
        </p:spPr>
        <p:txBody>
          <a:bodyPr>
            <a:spAutoFit/>
          </a:bodyPr>
          <a:lstStyle/>
          <a:p>
            <a:pPr algn="ctr">
              <a:defRPr/>
            </a:pPr>
            <a:r>
              <a:rPr lang="es-ES" sz="2800" b="1" u="none" dirty="0">
                <a:solidFill>
                  <a:schemeClr val="tx2"/>
                </a:solidFill>
                <a:latin typeface="+mj-lt"/>
                <a:ea typeface="ＭＳ Ｐゴシック" pitchFamily="34" charset="-128"/>
                <a:cs typeface="+mn-cs"/>
              </a:rPr>
              <a:t>Declaración Anticipada de Pagos al Exterior DAPE  RG 3417 vigencia 01/02/2013</a:t>
            </a:r>
          </a:p>
        </p:txBody>
      </p:sp>
      <p:sp>
        <p:nvSpPr>
          <p:cNvPr id="20" name="19 Rectángulo"/>
          <p:cNvSpPr/>
          <p:nvPr/>
        </p:nvSpPr>
        <p:spPr>
          <a:xfrm>
            <a:off x="247650" y="14684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4" name="Rectangle 5"/>
          <p:cNvSpPr txBox="1">
            <a:spLocks noChangeArrowheads="1"/>
          </p:cNvSpPr>
          <p:nvPr/>
        </p:nvSpPr>
        <p:spPr bwMode="auto">
          <a:xfrm>
            <a:off x="509588" y="1663700"/>
            <a:ext cx="8229600" cy="4310063"/>
          </a:xfrm>
          <a:prstGeom prst="rect">
            <a:avLst/>
          </a:prstGeom>
          <a:noFill/>
          <a:ln>
            <a:miter lim="800000"/>
            <a:headEnd/>
            <a:tailEnd/>
          </a:ln>
        </p:spPr>
        <p:txBody>
          <a:bodyPr>
            <a:normAutofit/>
          </a:bodyPr>
          <a:lstStyle/>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a:p>
            <a:pPr marL="342900" indent="-342900" algn="ctr" defTabSz="914400" fontAlgn="auto">
              <a:lnSpc>
                <a:spcPct val="80000"/>
              </a:lnSpc>
              <a:spcBef>
                <a:spcPct val="20000"/>
              </a:spcBef>
              <a:spcAft>
                <a:spcPts val="0"/>
              </a:spcAft>
              <a:buClr>
                <a:schemeClr val="accent1"/>
              </a:buClr>
              <a:buSzPct val="70000"/>
              <a:buFont typeface="Arial" charset="0"/>
              <a:buNone/>
              <a:defRPr/>
            </a:pPr>
            <a:endParaRPr lang="es-ES" sz="2200" u="none" dirty="0">
              <a:solidFill>
                <a:schemeClr val="accent4">
                  <a:lumMod val="75000"/>
                </a:schemeClr>
              </a:solidFill>
              <a:latin typeface="+mn-lt"/>
              <a:ea typeface="ＭＳ Ｐゴシック" pitchFamily="34" charset="-128"/>
              <a:cs typeface="+mn-cs"/>
            </a:endParaRPr>
          </a:p>
        </p:txBody>
      </p:sp>
      <p:sp>
        <p:nvSpPr>
          <p:cNvPr id="5" name="4 Rectángulo"/>
          <p:cNvSpPr/>
          <p:nvPr/>
        </p:nvSpPr>
        <p:spPr>
          <a:xfrm>
            <a:off x="476250" y="2076450"/>
            <a:ext cx="8324850" cy="1077913"/>
          </a:xfrm>
          <a:prstGeom prst="rect">
            <a:avLst/>
          </a:prstGeom>
        </p:spPr>
        <p:txBody>
          <a:bodyPr>
            <a:spAutoFit/>
          </a:bodyPr>
          <a:lstStyle/>
          <a:p>
            <a:pPr marL="342900" indent="-342900" algn="ctr" eaLnBrk="0" hangingPunct="0">
              <a:lnSpc>
                <a:spcPct val="90000"/>
              </a:lnSpc>
              <a:spcBef>
                <a:spcPct val="20000"/>
              </a:spcBef>
              <a:defRPr/>
            </a:pPr>
            <a:r>
              <a:rPr lang="es-ES" sz="2200" u="none" dirty="0">
                <a:solidFill>
                  <a:srgbClr val="000000"/>
                </a:solidFill>
                <a:latin typeface="+mn-lt"/>
                <a:ea typeface="ＭＳ Ｐゴシック" charset="-128"/>
                <a:cs typeface="ＭＳ Ｐゴシック" charset="-128"/>
              </a:rPr>
              <a:t>		</a:t>
            </a:r>
          </a:p>
          <a:p>
            <a:pPr marL="109538">
              <a:defRPr/>
            </a:pPr>
            <a:endParaRPr lang="es-ES" sz="2000" dirty="0">
              <a:solidFill>
                <a:srgbClr val="000000"/>
              </a:solidFill>
              <a:ea typeface="ＭＳ Ｐゴシック" pitchFamily="34" charset="-128"/>
              <a:cs typeface="+mn-cs"/>
            </a:endParaRPr>
          </a:p>
          <a:p>
            <a:pPr marL="342900" indent="-342900" algn="just" eaLnBrk="0" hangingPunct="0">
              <a:lnSpc>
                <a:spcPct val="90000"/>
              </a:lnSpc>
              <a:spcBef>
                <a:spcPct val="20000"/>
              </a:spcBef>
              <a:defRPr/>
            </a:pPr>
            <a:endParaRPr lang="es-ES" sz="2200" u="none" dirty="0">
              <a:solidFill>
                <a:srgbClr val="000000"/>
              </a:solidFill>
              <a:latin typeface="+mn-lt"/>
              <a:ea typeface="ＭＳ Ｐゴシック" charset="-128"/>
              <a:cs typeface="ＭＳ Ｐゴシック" charset="-128"/>
            </a:endParaRPr>
          </a:p>
        </p:txBody>
      </p:sp>
      <p:sp>
        <p:nvSpPr>
          <p:cNvPr id="59397" name="6 CuadroTexto"/>
          <p:cNvSpPr txBox="1">
            <a:spLocks noChangeArrowheads="1"/>
          </p:cNvSpPr>
          <p:nvPr/>
        </p:nvSpPr>
        <p:spPr bwMode="auto">
          <a:xfrm>
            <a:off x="381000" y="1533525"/>
            <a:ext cx="7829550" cy="5324475"/>
          </a:xfrm>
          <a:prstGeom prst="rect">
            <a:avLst/>
          </a:prstGeom>
          <a:noFill/>
          <a:ln w="9525">
            <a:noFill/>
            <a:miter lim="800000"/>
            <a:headEnd/>
            <a:tailEnd/>
          </a:ln>
        </p:spPr>
        <p:txBody>
          <a:bodyPr>
            <a:spAutoFit/>
          </a:bodyPr>
          <a:lstStyle/>
          <a:p>
            <a:pPr algn="ctr">
              <a:buFont typeface="Wingdings" pitchFamily="2" charset="2"/>
              <a:buNone/>
            </a:pPr>
            <a:endParaRPr lang="es-ES_tradnl" sz="2000" u="none">
              <a:solidFill>
                <a:schemeClr val="tx2"/>
              </a:solidFill>
              <a:latin typeface="Arial Unicode MS"/>
              <a:ea typeface="Arial Unicode MS"/>
              <a:cs typeface="Arial Unicode MS"/>
            </a:endParaRPr>
          </a:p>
          <a:p>
            <a:pPr>
              <a:buFont typeface="Wingdings" pitchFamily="2" charset="2"/>
              <a:buNone/>
            </a:pPr>
            <a:r>
              <a:rPr lang="es-ES_tradnl" sz="2000" b="1" u="none">
                <a:solidFill>
                  <a:schemeClr val="tx2"/>
                </a:solidFill>
                <a:latin typeface="Arial Unicode MS"/>
                <a:ea typeface="Arial Unicode MS"/>
                <a:cs typeface="Arial Unicode MS"/>
              </a:rPr>
              <a:t>OPERACIONES ALCANZADAS</a:t>
            </a:r>
          </a:p>
          <a:p>
            <a:pPr>
              <a:buFont typeface="Wingdings" pitchFamily="2" charset="2"/>
              <a:buChar char="ü"/>
            </a:pPr>
            <a:endParaRPr lang="es-ES_tradnl" sz="2000" u="none">
              <a:solidFill>
                <a:schemeClr val="tx2"/>
              </a:solidFill>
              <a:latin typeface="Arial Unicode MS"/>
              <a:ea typeface="Arial Unicode MS"/>
              <a:cs typeface="Arial Unicode MS"/>
            </a:endParaRPr>
          </a:p>
          <a:p>
            <a:pPr>
              <a:buFont typeface="Wingdings" pitchFamily="2" charset="2"/>
              <a:buChar char="ü"/>
            </a:pPr>
            <a:r>
              <a:rPr lang="es-ES_tradnl" sz="2000" b="1" u="none">
                <a:solidFill>
                  <a:schemeClr val="tx2"/>
                </a:solidFill>
                <a:latin typeface="Arial Unicode MS"/>
                <a:ea typeface="Arial Unicode MS"/>
                <a:cs typeface="Arial Unicode MS"/>
              </a:rPr>
              <a:t>Régimen Courier</a:t>
            </a:r>
            <a:r>
              <a:rPr lang="es-ES_tradnl" sz="2000" u="none">
                <a:solidFill>
                  <a:schemeClr val="tx2"/>
                </a:solidFill>
                <a:latin typeface="Arial Unicode MS"/>
                <a:ea typeface="Arial Unicode MS"/>
                <a:cs typeface="Arial Unicode MS"/>
              </a:rPr>
              <a:t>.</a:t>
            </a:r>
          </a:p>
          <a:p>
            <a:endParaRPr lang="es-ES_tradnl" sz="2000" u="none">
              <a:solidFill>
                <a:schemeClr val="tx2"/>
              </a:solidFill>
              <a:latin typeface="Arial Unicode MS"/>
              <a:ea typeface="Arial Unicode MS"/>
              <a:cs typeface="Arial Unicode MS"/>
            </a:endParaRPr>
          </a:p>
          <a:p>
            <a:pPr>
              <a:buFont typeface="Wingdings" pitchFamily="2" charset="2"/>
              <a:buChar char="ü"/>
            </a:pPr>
            <a:r>
              <a:rPr lang="es-ES_tradnl" sz="2000" u="none">
                <a:solidFill>
                  <a:schemeClr val="tx2"/>
                </a:solidFill>
                <a:latin typeface="Arial Unicode MS"/>
                <a:ea typeface="Arial Unicode MS"/>
                <a:cs typeface="Arial Unicode MS"/>
              </a:rPr>
              <a:t> </a:t>
            </a:r>
            <a:r>
              <a:rPr lang="es-ES_tradnl" sz="2000" b="1" u="none">
                <a:solidFill>
                  <a:schemeClr val="tx2"/>
                </a:solidFill>
                <a:latin typeface="Arial Unicode MS"/>
                <a:ea typeface="Arial Unicode MS"/>
                <a:cs typeface="Arial Unicode MS"/>
              </a:rPr>
              <a:t>Subregimenes de Importación.</a:t>
            </a:r>
          </a:p>
          <a:p>
            <a:pPr>
              <a:buFont typeface="Wingdings" pitchFamily="2" charset="2"/>
              <a:buChar char="ü"/>
            </a:pPr>
            <a:endParaRPr lang="es-ES_tradnl" sz="2000" u="none">
              <a:solidFill>
                <a:schemeClr val="tx2"/>
              </a:solidFill>
              <a:latin typeface="Arial Unicode MS"/>
              <a:ea typeface="Arial Unicode MS"/>
              <a:cs typeface="Arial Unicode MS"/>
            </a:endParaRPr>
          </a:p>
          <a:p>
            <a:r>
              <a:rPr lang="es-ES" sz="2000" u="none">
                <a:solidFill>
                  <a:schemeClr val="tx2"/>
                </a:solidFill>
                <a:latin typeface="Arial Unicode MS"/>
                <a:ea typeface="Arial Unicode MS"/>
                <a:cs typeface="Arial Unicode MS"/>
              </a:rPr>
              <a:t>	DIS1 – Destinación de Importación simplificada 	s/documentación.</a:t>
            </a:r>
          </a:p>
          <a:p>
            <a:r>
              <a:rPr lang="es-ES" sz="2000" u="none">
                <a:solidFill>
                  <a:schemeClr val="tx2"/>
                </a:solidFill>
                <a:latin typeface="Arial Unicode MS"/>
                <a:ea typeface="Arial Unicode MS"/>
                <a:cs typeface="Arial Unicode MS"/>
              </a:rPr>
              <a:t>	DIS4 – Destinación de Importación simplificada.</a:t>
            </a:r>
          </a:p>
          <a:p>
            <a:r>
              <a:rPr lang="es-ES" sz="2000" u="none">
                <a:solidFill>
                  <a:schemeClr val="tx2"/>
                </a:solidFill>
                <a:latin typeface="Arial Unicode MS"/>
                <a:ea typeface="Arial Unicode MS"/>
                <a:cs typeface="Arial Unicode MS"/>
              </a:rPr>
              <a:t>	DIS5 – Destinación de Importación simplificada DAP.</a:t>
            </a:r>
          </a:p>
          <a:p>
            <a:r>
              <a:rPr lang="es-ES" sz="2000" u="none">
                <a:solidFill>
                  <a:schemeClr val="tx2"/>
                </a:solidFill>
                <a:latin typeface="Arial Unicode MS"/>
                <a:ea typeface="Arial Unicode MS"/>
                <a:cs typeface="Arial Unicode MS"/>
              </a:rPr>
              <a:t>	IC81 -  Importación a consumo de importación Temp. Con </a:t>
            </a:r>
          </a:p>
          <a:p>
            <a:r>
              <a:rPr lang="es-ES" sz="2000" u="none">
                <a:solidFill>
                  <a:schemeClr val="tx2"/>
                </a:solidFill>
                <a:latin typeface="Arial Unicode MS"/>
                <a:ea typeface="Arial Unicode MS"/>
                <a:cs typeface="Arial Unicode MS"/>
              </a:rPr>
              <a:t>	Transformación,</a:t>
            </a:r>
          </a:p>
          <a:p>
            <a:endParaRPr lang="es-ES" sz="2000" u="none">
              <a:solidFill>
                <a:schemeClr val="tx2"/>
              </a:solidFill>
              <a:latin typeface="Arial Unicode MS"/>
              <a:ea typeface="Arial Unicode MS"/>
              <a:cs typeface="Arial Unicode MS"/>
            </a:endParaRPr>
          </a:p>
          <a:p>
            <a:r>
              <a:rPr lang="es-ES" sz="2000" u="none">
                <a:solidFill>
                  <a:schemeClr val="tx2"/>
                </a:solidFill>
                <a:latin typeface="Arial Unicode MS"/>
                <a:ea typeface="Arial Unicode MS"/>
                <a:cs typeface="Arial Unicode MS"/>
              </a:rPr>
              <a:t>	IC83 -  Importación a consumo de importación 	s/Transformación,</a:t>
            </a:r>
          </a:p>
          <a:p>
            <a:pPr>
              <a:buFont typeface="Wingdings" pitchFamily="2" charset="2"/>
              <a:buChar char="ü"/>
            </a:pPr>
            <a:endParaRPr lang="es-ES" sz="2000" u="none">
              <a:solidFill>
                <a:schemeClr val="tx2"/>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body" idx="4294967295"/>
          </p:nvPr>
        </p:nvSpPr>
        <p:spPr bwMode="auto">
          <a:xfrm>
            <a:off x="342900" y="2152650"/>
            <a:ext cx="8324850" cy="4441825"/>
          </a:xfrm>
          <a:prstGeom prst="rect">
            <a:avLst/>
          </a:prstGeom>
          <a:noFill/>
          <a:ln>
            <a:miter lim="800000"/>
            <a:headEnd/>
            <a:tailEnd/>
          </a:ln>
        </p:spPr>
        <p:txBody>
          <a:bodyPr/>
          <a:lstStyle/>
          <a:p>
            <a:pPr algn="just" eaLnBrk="1" hangingPunct="1">
              <a:lnSpc>
                <a:spcPct val="80000"/>
              </a:lnSpc>
              <a:buFontTx/>
              <a:buNone/>
            </a:pPr>
            <a:r>
              <a:rPr lang="es-ES" sz="2000" smtClean="0">
                <a:solidFill>
                  <a:schemeClr val="tx2"/>
                </a:solidFill>
                <a:ea typeface="ＭＳ Ｐゴシック"/>
                <a:cs typeface="ＭＳ Ｐゴシック"/>
              </a:rPr>
              <a:t>En la </a:t>
            </a:r>
            <a:r>
              <a:rPr lang="es-ES" sz="2000" b="1" u="sng" smtClean="0">
                <a:solidFill>
                  <a:schemeClr val="tx2"/>
                </a:solidFill>
                <a:ea typeface="ＭＳ Ｐゴシック"/>
                <a:cs typeface="ＭＳ Ｐゴシック"/>
              </a:rPr>
              <a:t>instrucción de pago y en el anexo de servicios</a:t>
            </a:r>
            <a:r>
              <a:rPr lang="es-ES" sz="2000" smtClean="0">
                <a:solidFill>
                  <a:schemeClr val="tx2"/>
                </a:solidFill>
                <a:ea typeface="ＭＳ Ｐゴシック"/>
                <a:cs typeface="ＭＳ Ｐゴシック"/>
              </a:rPr>
              <a:t> deberá verificarse si se</a:t>
            </a:r>
          </a:p>
          <a:p>
            <a:pPr algn="just" eaLnBrk="1" hangingPunct="1">
              <a:lnSpc>
                <a:spcPct val="80000"/>
              </a:lnSpc>
              <a:buFontTx/>
              <a:buNone/>
            </a:pPr>
            <a:r>
              <a:rPr lang="es-ES" sz="2000" smtClean="0">
                <a:solidFill>
                  <a:schemeClr val="tx2"/>
                </a:solidFill>
                <a:ea typeface="ＭＳ Ｐゴシック"/>
                <a:cs typeface="ＭＳ Ｐゴシック"/>
              </a:rPr>
              <a:t>cumplen las siguientes condiciones: </a:t>
            </a:r>
          </a:p>
          <a:p>
            <a:pPr algn="just" eaLnBrk="1" hangingPunct="1">
              <a:lnSpc>
                <a:spcPct val="80000"/>
              </a:lnSpc>
              <a:buFontTx/>
              <a:buNone/>
            </a:pPr>
            <a:endParaRPr lang="es-ES" sz="2000" smtClean="0">
              <a:solidFill>
                <a:schemeClr val="tx2"/>
              </a:solidFill>
              <a:ea typeface="ＭＳ Ｐゴシック"/>
              <a:cs typeface="ＭＳ Ｐゴシック"/>
            </a:endParaRPr>
          </a:p>
          <a:p>
            <a:pPr algn="just" eaLnBrk="1" hangingPunct="1">
              <a:lnSpc>
                <a:spcPct val="80000"/>
              </a:lnSpc>
              <a:buFont typeface="Wingdings" pitchFamily="2" charset="2"/>
              <a:buChar char="ü"/>
            </a:pPr>
            <a:r>
              <a:rPr lang="es-ES" sz="2000" smtClean="0">
                <a:solidFill>
                  <a:schemeClr val="tx2"/>
                </a:solidFill>
                <a:ea typeface="ＭＳ Ｐゴシック"/>
                <a:cs typeface="ＭＳ Ｐゴシック"/>
              </a:rPr>
              <a:t>	Que el beneficiario sea una persona física o jurídica relacionada con el deudor local en forma directa o indirecta de acuerdo a las definiciones de entes vinculados establecidos en la Comunicación "C" 40.209; </a:t>
            </a:r>
          </a:p>
          <a:p>
            <a:pPr algn="just" eaLnBrk="1" hangingPunct="1">
              <a:lnSpc>
                <a:spcPct val="80000"/>
              </a:lnSpc>
              <a:buFont typeface="Wingdings" pitchFamily="2" charset="2"/>
              <a:buChar char="ü"/>
            </a:pPr>
            <a:endParaRPr lang="es-ES" sz="2000" smtClean="0">
              <a:solidFill>
                <a:schemeClr val="tx2"/>
              </a:solidFill>
              <a:ea typeface="ＭＳ Ｐゴシック"/>
              <a:cs typeface="ＭＳ Ｐゴシック"/>
            </a:endParaRPr>
          </a:p>
          <a:p>
            <a:pPr algn="just" eaLnBrk="1" hangingPunct="1">
              <a:lnSpc>
                <a:spcPct val="80000"/>
              </a:lnSpc>
              <a:buFont typeface="Wingdings" pitchFamily="2" charset="2"/>
              <a:buChar char="ü"/>
            </a:pPr>
            <a:r>
              <a:rPr lang="es-ES" sz="2000" smtClean="0">
                <a:solidFill>
                  <a:schemeClr val="tx2"/>
                </a:solidFill>
                <a:ea typeface="ＭＳ Ｐゴシック"/>
                <a:cs typeface="ＭＳ Ｐゴシック"/>
              </a:rPr>
              <a:t>	O que sea una persona física o jurídica que resida o que esté constituida o domiciliada en dominios, jurisdicciones, territorios o Estados asociados que figuren incluidos dentro del listado del Decreto Nº 1344/98 y modif. Reglamentario de la Ley de Impuesto a las Ganancias Nº 20.628 y modificatorias; </a:t>
            </a:r>
          </a:p>
          <a:p>
            <a:pPr algn="just" eaLnBrk="1" hangingPunct="1">
              <a:lnSpc>
                <a:spcPct val="80000"/>
              </a:lnSpc>
              <a:buFont typeface="Wingdings" pitchFamily="2" charset="2"/>
              <a:buChar char="ü"/>
            </a:pPr>
            <a:endParaRPr lang="es-ES" sz="2000" smtClean="0">
              <a:solidFill>
                <a:schemeClr val="tx2"/>
              </a:solidFill>
              <a:ea typeface="ＭＳ Ｐゴシック"/>
              <a:cs typeface="ＭＳ Ｐゴシック"/>
            </a:endParaRPr>
          </a:p>
          <a:p>
            <a:pPr algn="just" eaLnBrk="1" hangingPunct="1">
              <a:lnSpc>
                <a:spcPct val="80000"/>
              </a:lnSpc>
              <a:buFont typeface="Wingdings" pitchFamily="2" charset="2"/>
              <a:buChar char="ü"/>
            </a:pPr>
            <a:r>
              <a:rPr lang="es-ES" sz="2000" smtClean="0">
                <a:solidFill>
                  <a:schemeClr val="tx2"/>
                </a:solidFill>
                <a:ea typeface="ＭＳ Ｐゴシック"/>
                <a:cs typeface="ＭＳ Ｐゴシック"/>
              </a:rPr>
              <a:t>	O que cuando el pago al exterior sea a una cuenta en estas</a:t>
            </a:r>
          </a:p>
          <a:p>
            <a:pPr algn="just" eaLnBrk="1" hangingPunct="1">
              <a:lnSpc>
                <a:spcPct val="80000"/>
              </a:lnSpc>
              <a:buFont typeface="Arial" charset="0"/>
              <a:buNone/>
            </a:pPr>
            <a:r>
              <a:rPr lang="es-ES" sz="2000" smtClean="0">
                <a:solidFill>
                  <a:schemeClr val="tx2"/>
                </a:solidFill>
                <a:ea typeface="ＭＳ Ｐゴシック"/>
                <a:cs typeface="ＭＳ Ｐゴシック"/>
              </a:rPr>
              <a:t>	   jurisdicciones. </a:t>
            </a:r>
          </a:p>
        </p:txBody>
      </p:sp>
      <p:sp>
        <p:nvSpPr>
          <p:cNvPr id="7" name="Rectangle 2"/>
          <p:cNvSpPr txBox="1">
            <a:spLocks noChangeArrowheads="1"/>
          </p:cNvSpPr>
          <p:nvPr/>
        </p:nvSpPr>
        <p:spPr bwMode="auto">
          <a:xfrm>
            <a:off x="395288" y="669925"/>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tx2"/>
                </a:solidFill>
                <a:latin typeface="Calibri" pitchFamily="34" charset="0"/>
                <a:ea typeface="+mj-ea"/>
                <a:cs typeface="+mj-cs"/>
              </a:rPr>
              <a:t>Transferencias al Exterior  </a:t>
            </a:r>
            <a:br>
              <a:rPr lang="es-AR" sz="3600" u="none" kern="0" dirty="0">
                <a:solidFill>
                  <a:schemeClr val="tx2"/>
                </a:solidFill>
                <a:latin typeface="Calibri" pitchFamily="34" charset="0"/>
                <a:ea typeface="+mj-ea"/>
                <a:cs typeface="+mj-cs"/>
              </a:rPr>
            </a:br>
            <a:r>
              <a:rPr lang="es-AR" sz="3600" u="none" kern="0" dirty="0">
                <a:solidFill>
                  <a:schemeClr val="tx2"/>
                </a:solidFill>
                <a:latin typeface="Calibri" pitchFamily="34" charset="0"/>
                <a:ea typeface="+mj-ea"/>
                <a:cs typeface="+mj-cs"/>
              </a:rPr>
              <a:t>Pago de Servicios</a:t>
            </a:r>
            <a:endParaRPr lang="es-ES" sz="3600" u="none" kern="0"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85750" y="990600"/>
            <a:ext cx="8648700" cy="5940088"/>
          </a:xfrm>
          <a:prstGeom prst="rect">
            <a:avLst/>
          </a:prstGeom>
        </p:spPr>
        <p:txBody>
          <a:bodyPr wrap="square">
            <a:spAutoFit/>
          </a:bodyPr>
          <a:lstStyle/>
          <a:p>
            <a:pPr marL="457200" indent="-457200">
              <a:buClr>
                <a:srgbClr val="FFFFFF"/>
              </a:buClr>
              <a:buFont typeface="Calibri" pitchFamily="34" charset="0"/>
              <a:buAutoNum type="arabicPeriod"/>
            </a:pPr>
            <a:r>
              <a:rPr lang="es-AR" sz="2000" b="1" u="none" dirty="0" smtClean="0">
                <a:solidFill>
                  <a:srgbClr val="005391"/>
                </a:solidFill>
                <a:latin typeface="Calibri" pitchFamily="34" charset="0"/>
              </a:rPr>
              <a:t>Obligación de liquidar en divisas los cobros de exportaciones, en los plazos modificados conforme </a:t>
            </a:r>
            <a:r>
              <a:rPr lang="es-AR" sz="2000" b="1" u="none" dirty="0">
                <a:solidFill>
                  <a:srgbClr val="005391"/>
                </a:solidFill>
                <a:latin typeface="Calibri" pitchFamily="34" charset="0"/>
              </a:rPr>
              <a:t>al tipo de producto ( 30, 90 y 360 días</a:t>
            </a:r>
            <a:r>
              <a:rPr lang="es-AR" sz="2000" b="1" u="none" dirty="0" smtClean="0">
                <a:solidFill>
                  <a:srgbClr val="005391"/>
                </a:solidFill>
                <a:latin typeface="Calibri" pitchFamily="34" charset="0"/>
              </a:rPr>
              <a:t>) por </a:t>
            </a:r>
            <a:r>
              <a:rPr lang="es-AR" sz="2000" b="1" u="none" dirty="0">
                <a:solidFill>
                  <a:srgbClr val="005391"/>
                </a:solidFill>
                <a:latin typeface="Calibri" pitchFamily="34" charset="0"/>
              </a:rPr>
              <a:t>Res. 142/12, </a:t>
            </a:r>
            <a:r>
              <a:rPr lang="es-AR" sz="2000" b="1" u="none" dirty="0" smtClean="0">
                <a:solidFill>
                  <a:srgbClr val="005391"/>
                </a:solidFill>
                <a:latin typeface="Calibri" pitchFamily="34" charset="0"/>
              </a:rPr>
              <a:t> 187/12</a:t>
            </a:r>
            <a:r>
              <a:rPr lang="es-AR" sz="2000" b="1" u="none" dirty="0">
                <a:solidFill>
                  <a:srgbClr val="005391"/>
                </a:solidFill>
                <a:latin typeface="Calibri" pitchFamily="34" charset="0"/>
              </a:rPr>
              <a:t> </a:t>
            </a:r>
            <a:r>
              <a:rPr lang="es-AR" sz="2000" b="1" u="none" dirty="0" smtClean="0">
                <a:solidFill>
                  <a:srgbClr val="005391"/>
                </a:solidFill>
                <a:latin typeface="Calibri" pitchFamily="34" charset="0"/>
              </a:rPr>
              <a:t>y  231/12 del Ministerio de Economía y Finanzas Públicas y complementarias. Antes </a:t>
            </a:r>
            <a:r>
              <a:rPr lang="es-AR" sz="2000" b="1" u="none" dirty="0">
                <a:solidFill>
                  <a:srgbClr val="005391"/>
                </a:solidFill>
                <a:latin typeface="Calibri" pitchFamily="34" charset="0"/>
              </a:rPr>
              <a:t>se  segmentaba en 60, 180, 210 y 360 días. </a:t>
            </a:r>
            <a:r>
              <a:rPr lang="es-AR" sz="2000" b="1" u="none" dirty="0" smtClean="0">
                <a:solidFill>
                  <a:srgbClr val="005391"/>
                </a:solidFill>
                <a:latin typeface="Calibri" pitchFamily="34" charset="0"/>
              </a:rPr>
              <a:t> </a:t>
            </a:r>
            <a:endParaRPr lang="es-AR" sz="2000" b="1" u="none" dirty="0">
              <a:solidFill>
                <a:srgbClr val="005391"/>
              </a:solidFill>
              <a:latin typeface="Calibri" pitchFamily="34" charset="0"/>
            </a:endParaRPr>
          </a:p>
          <a:p>
            <a:pPr marL="457200" indent="-457200">
              <a:buClr>
                <a:srgbClr val="FFFFFF"/>
              </a:buClr>
              <a:buFont typeface="Wingdings" pitchFamily="2" charset="2"/>
              <a:buChar char="q"/>
            </a:pPr>
            <a:endParaRPr lang="es-AR" sz="2000" b="1" u="none" dirty="0">
              <a:solidFill>
                <a:srgbClr val="005391"/>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rgbClr val="005391"/>
                </a:solidFill>
                <a:latin typeface="Calibri" pitchFamily="34" charset="0"/>
              </a:rPr>
              <a:t>En los casos de requerir ampliaciones a los plazos previstos será a través de la SEC siempre que se justifique.</a:t>
            </a:r>
          </a:p>
          <a:p>
            <a:pPr marL="457200" indent="-457200" algn="just">
              <a:buClr>
                <a:srgbClr val="FFFFFF"/>
              </a:buClr>
              <a:buFont typeface="Wingdings" pitchFamily="2" charset="2"/>
              <a:buChar char="q"/>
            </a:pPr>
            <a:endParaRPr lang="es-AR" sz="2000" b="1" u="none" dirty="0">
              <a:solidFill>
                <a:srgbClr val="005391"/>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rgbClr val="005391"/>
                </a:solidFill>
                <a:latin typeface="Calibri" pitchFamily="34" charset="0"/>
              </a:rPr>
              <a:t>Res. 187/2012 Se exceptuaron  a las empresas que hubieren facturado menos de USD 2mill. por exportaciones de bienes en el año 2011 rigiendo en estos casos los plazos anteriores, como asimismo esto alcanzó a operaciones con contratos preexistentes a la Res. 142/2012 de la Secretaría de Comercio.</a:t>
            </a:r>
          </a:p>
          <a:p>
            <a:pPr marL="457200" indent="-457200" algn="just">
              <a:buClr>
                <a:srgbClr val="FFFFFF"/>
              </a:buClr>
              <a:buFont typeface="Wingdings" pitchFamily="2" charset="2"/>
              <a:buChar char="q"/>
            </a:pPr>
            <a:endParaRPr lang="es-AR" sz="2000" b="1" u="none" dirty="0">
              <a:solidFill>
                <a:srgbClr val="005391"/>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rgbClr val="005391"/>
                </a:solidFill>
                <a:latin typeface="Calibri" pitchFamily="34" charset="0"/>
              </a:rPr>
              <a:t>Para todos los permisos de embarque oficializados a partir del 27 de abril de 2012 inclusive el BCRA eliminó el plazo adicional de  120 días para liquidar las divisas. </a:t>
            </a:r>
          </a:p>
          <a:p>
            <a:pPr marL="457200" indent="-457200" algn="just">
              <a:buClr>
                <a:srgbClr val="FFFFFF"/>
              </a:buClr>
              <a:buFont typeface="Wingdings" pitchFamily="2" charset="2"/>
              <a:buChar char="q"/>
            </a:pPr>
            <a:endParaRPr lang="es-AR" sz="2000" b="1" u="none" dirty="0">
              <a:solidFill>
                <a:srgbClr val="005391"/>
              </a:solidFill>
              <a:latin typeface="Calibri" pitchFamily="34" charset="0"/>
            </a:endParaRPr>
          </a:p>
          <a:p>
            <a:pPr marL="457200" indent="-457200" algn="just">
              <a:buClr>
                <a:srgbClr val="FFFFFF"/>
              </a:buClr>
              <a:buFont typeface="Wingdings" pitchFamily="2" charset="2"/>
              <a:buChar char="ü"/>
            </a:pPr>
            <a:endParaRPr lang="es-AR" sz="2000" b="1" u="none" dirty="0">
              <a:solidFill>
                <a:srgbClr val="005391"/>
              </a:solidFill>
              <a:latin typeface="Calibri" pitchFamily="34" charset="0"/>
            </a:endParaRPr>
          </a:p>
        </p:txBody>
      </p:sp>
      <p:sp>
        <p:nvSpPr>
          <p:cNvPr id="23554" name="14 CuadroTexto"/>
          <p:cNvSpPr txBox="1">
            <a:spLocks noChangeArrowheads="1"/>
          </p:cNvSpPr>
          <p:nvPr/>
        </p:nvSpPr>
        <p:spPr bwMode="auto">
          <a:xfrm>
            <a:off x="2552700" y="152400"/>
            <a:ext cx="6591300" cy="523875"/>
          </a:xfrm>
          <a:prstGeom prst="rect">
            <a:avLst/>
          </a:prstGeom>
          <a:noFill/>
          <a:ln w="9525">
            <a:noFill/>
            <a:miter lim="800000"/>
            <a:headEnd/>
            <a:tailEnd/>
          </a:ln>
        </p:spPr>
        <p:txBody>
          <a:bodyPr>
            <a:spAutoFit/>
          </a:bodyPr>
          <a:lstStyle/>
          <a:p>
            <a:pPr algn="ctr"/>
            <a:r>
              <a:rPr lang="es-AR" sz="2800" b="1" u="none">
                <a:solidFill>
                  <a:schemeClr val="tx2"/>
                </a:solidFill>
                <a:latin typeface="Arial Unicode MS"/>
                <a:ea typeface="Arial Unicode MS"/>
                <a:cs typeface="Arial Unicode MS"/>
              </a:rPr>
              <a:t>COBRO DE EXPORTACIÓN</a:t>
            </a:r>
            <a:endParaRPr lang="es-ES" sz="2800" b="1" u="none">
              <a:solidFill>
                <a:schemeClr val="tx2"/>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body" idx="4294967295"/>
          </p:nvPr>
        </p:nvSpPr>
        <p:spPr bwMode="auto">
          <a:xfrm>
            <a:off x="342900" y="1809750"/>
            <a:ext cx="7981950" cy="5048250"/>
          </a:xfrm>
          <a:prstGeom prst="rect">
            <a:avLst/>
          </a:prstGeom>
          <a:noFill/>
          <a:ln>
            <a:miter lim="800000"/>
            <a:headEnd/>
            <a:tailEnd/>
          </a:ln>
        </p:spPr>
        <p:txBody>
          <a:bodyPr/>
          <a:lstStyle/>
          <a:p>
            <a:pPr eaLnBrk="1" hangingPunct="1">
              <a:lnSpc>
                <a:spcPct val="80000"/>
              </a:lnSpc>
              <a:buFont typeface="Wingdings" pitchFamily="2" charset="2"/>
              <a:buNone/>
            </a:pPr>
            <a:r>
              <a:rPr lang="es-AR" sz="1800" smtClean="0">
                <a:solidFill>
                  <a:schemeClr val="tx2"/>
                </a:solidFill>
                <a:ea typeface="ＭＳ Ｐゴシック"/>
                <a:cs typeface="ＭＳ Ｐゴシック"/>
              </a:rPr>
              <a:t>Sólo en caso de que </a:t>
            </a:r>
            <a:r>
              <a:rPr lang="es-AR" sz="1800" b="1" u="sng" smtClean="0">
                <a:solidFill>
                  <a:schemeClr val="tx2"/>
                </a:solidFill>
                <a:ea typeface="ＭＳ Ｐゴシック"/>
                <a:cs typeface="ＭＳ Ｐゴシック"/>
              </a:rPr>
              <a:t>al menos una de las condiciones</a:t>
            </a:r>
            <a:r>
              <a:rPr lang="es-AR" sz="1800" smtClean="0">
                <a:solidFill>
                  <a:schemeClr val="tx2"/>
                </a:solidFill>
                <a:ea typeface="ＭＳ Ｐゴシック"/>
                <a:cs typeface="ＭＳ Ｐゴシック"/>
              </a:rPr>
              <a:t> se cumpla, se “disparará” el</a:t>
            </a:r>
          </a:p>
          <a:p>
            <a:pPr eaLnBrk="1" hangingPunct="1">
              <a:lnSpc>
                <a:spcPct val="80000"/>
              </a:lnSpc>
              <a:buFont typeface="Wingdings" pitchFamily="2" charset="2"/>
              <a:buNone/>
            </a:pPr>
            <a:r>
              <a:rPr lang="es-AR" sz="1800" smtClean="0">
                <a:solidFill>
                  <a:schemeClr val="tx2"/>
                </a:solidFill>
                <a:ea typeface="ＭＳ Ｐゴシック"/>
                <a:cs typeface="ＭＳ Ｐゴシック"/>
              </a:rPr>
              <a:t>contador  Del límite de USD 100.000 a nivel </a:t>
            </a:r>
            <a:r>
              <a:rPr lang="es-AR" sz="1800" b="1" u="sng" smtClean="0">
                <a:solidFill>
                  <a:schemeClr val="tx2"/>
                </a:solidFill>
                <a:ea typeface="ＭＳ Ｐゴシック"/>
                <a:cs typeface="ＭＳ Ｐゴシック"/>
              </a:rPr>
              <a:t>concepto/deudor</a:t>
            </a:r>
            <a:r>
              <a:rPr lang="es-AR" sz="1800" smtClean="0">
                <a:solidFill>
                  <a:schemeClr val="tx2"/>
                </a:solidFill>
                <a:ea typeface="ＭＳ Ｐゴシック"/>
                <a:cs typeface="ＭＳ Ｐゴシック"/>
              </a:rPr>
              <a:t>.</a:t>
            </a:r>
            <a:endParaRPr lang="es-AR" sz="1800" u="sng" smtClean="0">
              <a:solidFill>
                <a:schemeClr val="tx2"/>
              </a:solidFill>
              <a:ea typeface="ＭＳ Ｐゴシック"/>
              <a:cs typeface="ＭＳ Ｐゴシック"/>
            </a:endParaRPr>
          </a:p>
          <a:p>
            <a:pPr eaLnBrk="1" hangingPunct="1">
              <a:lnSpc>
                <a:spcPct val="80000"/>
              </a:lnSpc>
              <a:buFont typeface="Wingdings" pitchFamily="2" charset="2"/>
              <a:buNone/>
            </a:pPr>
            <a:r>
              <a:rPr lang="es-AR" sz="1800" u="sng" smtClean="0">
                <a:solidFill>
                  <a:schemeClr val="tx2"/>
                </a:solidFill>
                <a:ea typeface="ＭＳ Ｐゴシック"/>
                <a:cs typeface="ＭＳ Ｐゴシック"/>
              </a:rPr>
              <a:t>Al contador lo componen</a:t>
            </a:r>
            <a:r>
              <a:rPr lang="es-AR" sz="1800" smtClean="0">
                <a:solidFill>
                  <a:schemeClr val="tx2"/>
                </a:solidFill>
                <a:ea typeface="ＭＳ Ｐゴシック"/>
                <a:cs typeface="ＭＳ Ｐゴシック"/>
              </a:rPr>
              <a:t>:</a:t>
            </a:r>
          </a:p>
          <a:p>
            <a:pPr eaLnBrk="1" hangingPunct="1">
              <a:lnSpc>
                <a:spcPct val="80000"/>
              </a:lnSpc>
              <a:buFont typeface="Wingdings" pitchFamily="2" charset="2"/>
              <a:buChar char="ü"/>
            </a:pPr>
            <a:endParaRPr lang="es-AR" sz="1800" smtClean="0">
              <a:solidFill>
                <a:schemeClr val="tx2"/>
              </a:solidFill>
              <a:ea typeface="ＭＳ Ｐゴシック"/>
              <a:cs typeface="ＭＳ Ｐゴシック"/>
            </a:endParaRP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Los pagos efectuados en el año calendario corriente por montos devengados en años anteriores.</a:t>
            </a: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Los montos que devenguen en el año calendario  los contratos, independientemente de sus valores individuales, por el concepto declarado.</a:t>
            </a:r>
          </a:p>
          <a:p>
            <a:pPr eaLnBrk="1" hangingPunct="1">
              <a:lnSpc>
                <a:spcPct val="80000"/>
              </a:lnSpc>
              <a:buFont typeface="Wingdings" pitchFamily="2" charset="2"/>
              <a:buNone/>
            </a:pPr>
            <a:endParaRPr lang="es-AR" sz="1800" u="sng" smtClean="0">
              <a:solidFill>
                <a:schemeClr val="tx2"/>
              </a:solidFill>
              <a:ea typeface="ＭＳ Ｐゴシック"/>
              <a:cs typeface="ＭＳ Ｐゴシック"/>
            </a:endParaRPr>
          </a:p>
          <a:p>
            <a:pPr eaLnBrk="1" hangingPunct="1">
              <a:lnSpc>
                <a:spcPct val="80000"/>
              </a:lnSpc>
              <a:buFont typeface="Wingdings" pitchFamily="2" charset="2"/>
              <a:buNone/>
            </a:pPr>
            <a:r>
              <a:rPr lang="es-AR" sz="1800" u="sng" smtClean="0">
                <a:solidFill>
                  <a:schemeClr val="tx2"/>
                </a:solidFill>
                <a:ea typeface="ＭＳ Ｐゴシック"/>
                <a:cs typeface="ＭＳ Ｐゴシック"/>
              </a:rPr>
              <a:t>Aclaraciones</a:t>
            </a:r>
            <a:r>
              <a:rPr lang="es-AR" sz="1800" smtClean="0">
                <a:solidFill>
                  <a:schemeClr val="tx2"/>
                </a:solidFill>
                <a:ea typeface="ＭＳ Ｐゴシック"/>
                <a:cs typeface="ＭＳ Ｐゴシック"/>
              </a:rPr>
              <a:t>:</a:t>
            </a:r>
          </a:p>
          <a:p>
            <a:pPr eaLnBrk="1" hangingPunct="1">
              <a:lnSpc>
                <a:spcPct val="80000"/>
              </a:lnSpc>
              <a:buFont typeface="Wingdings" pitchFamily="2" charset="2"/>
              <a:buNone/>
            </a:pPr>
            <a:endParaRPr lang="es-AR" sz="1800" smtClean="0">
              <a:solidFill>
                <a:schemeClr val="tx2"/>
              </a:solidFill>
              <a:ea typeface="ＭＳ Ｐゴシック"/>
              <a:cs typeface="ＭＳ Ｐゴシック"/>
            </a:endParaRP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El límite mencionado opera en el año calendario y en todo el sistema financiero.</a:t>
            </a: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Cada concepto tiene su propio contador.</a:t>
            </a: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Si no se cumpliera ninguna de las condiciones mencionadas </a:t>
            </a:r>
          </a:p>
          <a:p>
            <a:pPr eaLnBrk="1" hangingPunct="1">
              <a:lnSpc>
                <a:spcPct val="80000"/>
              </a:lnSpc>
              <a:buFont typeface="Arial" charset="0"/>
              <a:buNone/>
            </a:pPr>
            <a:r>
              <a:rPr lang="es-AR" sz="1800" smtClean="0">
                <a:solidFill>
                  <a:schemeClr val="tx2"/>
                </a:solidFill>
                <a:ea typeface="ＭＳ Ｐゴシック"/>
                <a:cs typeface="ＭＳ Ｐゴシック"/>
              </a:rPr>
              <a:t>      (vinculación o  paraíso fiscal), podrán continuar con la revisión y </a:t>
            </a:r>
          </a:p>
          <a:p>
            <a:pPr eaLnBrk="1" hangingPunct="1">
              <a:lnSpc>
                <a:spcPct val="80000"/>
              </a:lnSpc>
              <a:buFont typeface="Arial" charset="0"/>
              <a:buNone/>
            </a:pPr>
            <a:r>
              <a:rPr lang="es-AR" sz="1800" smtClean="0">
                <a:solidFill>
                  <a:schemeClr val="tx2"/>
                </a:solidFill>
                <a:ea typeface="ＭＳ Ｐゴシック"/>
                <a:cs typeface="ＭＳ Ｐゴシック"/>
              </a:rPr>
              <a:t>	NO se “disparará” el contador</a:t>
            </a:r>
          </a:p>
          <a:p>
            <a:pPr eaLnBrk="1" hangingPunct="1">
              <a:lnSpc>
                <a:spcPct val="80000"/>
              </a:lnSpc>
              <a:buFont typeface="Wingdings" pitchFamily="2" charset="2"/>
              <a:buChar char="ü"/>
            </a:pPr>
            <a:r>
              <a:rPr lang="es-AR" sz="1800" smtClean="0">
                <a:solidFill>
                  <a:schemeClr val="tx2"/>
                </a:solidFill>
                <a:ea typeface="ＭＳ Ｐゴシック"/>
                <a:cs typeface="ＭＳ Ｐゴシック"/>
              </a:rPr>
              <a:t>Si el resultado del contador fuera menor a USD 100.000.- también</a:t>
            </a:r>
          </a:p>
          <a:p>
            <a:pPr eaLnBrk="1" hangingPunct="1">
              <a:lnSpc>
                <a:spcPct val="80000"/>
              </a:lnSpc>
              <a:buFont typeface="Arial" charset="0"/>
              <a:buNone/>
            </a:pPr>
            <a:r>
              <a:rPr lang="es-AR" sz="1800" smtClean="0">
                <a:solidFill>
                  <a:schemeClr val="tx2"/>
                </a:solidFill>
                <a:ea typeface="ＭＳ Ｐゴシック"/>
                <a:cs typeface="ＭＳ Ｐゴシック"/>
              </a:rPr>
              <a:t>	 se podrá  avanzar con el análisis de la operación.</a:t>
            </a:r>
          </a:p>
          <a:p>
            <a:pPr eaLnBrk="1" hangingPunct="1">
              <a:lnSpc>
                <a:spcPct val="80000"/>
              </a:lnSpc>
              <a:buFont typeface="Wingdings" pitchFamily="2" charset="2"/>
              <a:buNone/>
            </a:pPr>
            <a:endParaRPr lang="es-AR" sz="1800" smtClean="0">
              <a:solidFill>
                <a:schemeClr val="tx2"/>
              </a:solidFill>
              <a:ea typeface="ＭＳ Ｐゴシック"/>
              <a:cs typeface="ＭＳ Ｐゴシック"/>
            </a:endParaRPr>
          </a:p>
          <a:p>
            <a:pPr eaLnBrk="1" hangingPunct="1">
              <a:lnSpc>
                <a:spcPct val="80000"/>
              </a:lnSpc>
              <a:buFont typeface="Wingdings" pitchFamily="2" charset="2"/>
              <a:buNone/>
            </a:pPr>
            <a:endParaRPr lang="es-AR" sz="1800" smtClean="0">
              <a:solidFill>
                <a:schemeClr val="tx2"/>
              </a:solidFill>
              <a:ea typeface="ＭＳ Ｐゴシック"/>
              <a:cs typeface="ＭＳ Ｐゴシック"/>
            </a:endParaRPr>
          </a:p>
          <a:p>
            <a:pPr eaLnBrk="1" hangingPunct="1">
              <a:lnSpc>
                <a:spcPct val="80000"/>
              </a:lnSpc>
              <a:buFont typeface="Wingdings" pitchFamily="2" charset="2"/>
              <a:buNone/>
            </a:pPr>
            <a:endParaRPr lang="es-ES" sz="1800" smtClean="0">
              <a:solidFill>
                <a:schemeClr val="tx2"/>
              </a:solidFill>
              <a:ea typeface="ＭＳ Ｐゴシック"/>
              <a:cs typeface="ＭＳ Ｐゴシック"/>
            </a:endParaRPr>
          </a:p>
        </p:txBody>
      </p:sp>
      <p:sp>
        <p:nvSpPr>
          <p:cNvPr id="7" name="Rectangle 2"/>
          <p:cNvSpPr txBox="1">
            <a:spLocks noChangeArrowheads="1"/>
          </p:cNvSpPr>
          <p:nvPr/>
        </p:nvSpPr>
        <p:spPr bwMode="auto">
          <a:xfrm>
            <a:off x="566738" y="64770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tx2"/>
                </a:solidFill>
                <a:latin typeface="Calibri" pitchFamily="34" charset="0"/>
                <a:ea typeface="+mj-ea"/>
                <a:cs typeface="+mj-cs"/>
              </a:rPr>
              <a:t>Transferencias al Exterior  </a:t>
            </a:r>
            <a:br>
              <a:rPr lang="es-AR" sz="3600" u="none" kern="0" dirty="0">
                <a:solidFill>
                  <a:schemeClr val="tx2"/>
                </a:solidFill>
                <a:latin typeface="Calibri" pitchFamily="34" charset="0"/>
                <a:ea typeface="+mj-ea"/>
                <a:cs typeface="+mj-cs"/>
              </a:rPr>
            </a:br>
            <a:r>
              <a:rPr lang="es-AR" sz="3600" u="none" kern="0" dirty="0">
                <a:solidFill>
                  <a:schemeClr val="tx2"/>
                </a:solidFill>
                <a:latin typeface="Calibri" pitchFamily="34" charset="0"/>
                <a:ea typeface="+mj-ea"/>
                <a:cs typeface="+mj-cs"/>
              </a:rPr>
              <a:t>Pago de Servicios</a:t>
            </a:r>
            <a:endParaRPr lang="es-ES" sz="3600" u="none" kern="0"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idx="4294967295"/>
          </p:nvPr>
        </p:nvSpPr>
        <p:spPr bwMode="auto">
          <a:xfrm>
            <a:off x="247650" y="1635125"/>
            <a:ext cx="8572500" cy="4968875"/>
          </a:xfrm>
          <a:prstGeom prst="rect">
            <a:avLst/>
          </a:prstGeom>
          <a:noFill/>
          <a:ln>
            <a:miter lim="800000"/>
            <a:headEnd/>
            <a:tailEnd/>
          </a:ln>
        </p:spPr>
        <p:txBody>
          <a:bodyPr/>
          <a:lstStyle/>
          <a:p>
            <a:pPr eaLnBrk="1" hangingPunct="1">
              <a:lnSpc>
                <a:spcPct val="80000"/>
              </a:lnSpc>
              <a:buFont typeface="Wingdings" pitchFamily="2" charset="2"/>
              <a:buNone/>
            </a:pPr>
            <a:r>
              <a:rPr lang="es-AR" sz="2000" smtClean="0">
                <a:solidFill>
                  <a:schemeClr val="tx2"/>
                </a:solidFill>
                <a:ea typeface="ＭＳ Ｐゴシック"/>
                <a:cs typeface="ＭＳ Ｐゴシック"/>
              </a:rPr>
              <a:t>	</a:t>
            </a:r>
          </a:p>
          <a:p>
            <a:pPr eaLnBrk="1" hangingPunct="1">
              <a:lnSpc>
                <a:spcPct val="80000"/>
              </a:lnSpc>
              <a:buFont typeface="Wingdings" pitchFamily="2" charset="2"/>
              <a:buNone/>
            </a:pPr>
            <a:r>
              <a:rPr lang="es-AR" sz="2000" smtClean="0">
                <a:solidFill>
                  <a:schemeClr val="tx2"/>
                </a:solidFill>
                <a:ea typeface="ＭＳ Ｐゴシック"/>
                <a:cs typeface="ＭＳ Ｐゴシック"/>
              </a:rPr>
              <a:t>Si a nivel concepto/deudor se verifica que </a:t>
            </a:r>
            <a:r>
              <a:rPr lang="es-AR" sz="2000" b="1" u="sng" smtClean="0">
                <a:solidFill>
                  <a:schemeClr val="tx2"/>
                </a:solidFill>
                <a:ea typeface="ＭＳ Ｐゴシック"/>
                <a:cs typeface="ＭＳ Ｐゴシック"/>
              </a:rPr>
              <a:t>no se supera el límite establecido</a:t>
            </a:r>
          </a:p>
          <a:p>
            <a:pPr eaLnBrk="1" hangingPunct="1">
              <a:lnSpc>
                <a:spcPct val="80000"/>
              </a:lnSpc>
              <a:buFont typeface="Wingdings" pitchFamily="2" charset="2"/>
              <a:buNone/>
            </a:pPr>
            <a:r>
              <a:rPr lang="es-AR" sz="2000" b="1" u="sng" smtClean="0">
                <a:solidFill>
                  <a:schemeClr val="tx2"/>
                </a:solidFill>
                <a:ea typeface="ＭＳ Ｐゴシック"/>
                <a:cs typeface="ＭＳ Ｐゴシック"/>
              </a:rPr>
              <a:t>por el contador</a:t>
            </a:r>
            <a:r>
              <a:rPr lang="es-AR" sz="2000" smtClean="0">
                <a:solidFill>
                  <a:schemeClr val="tx2"/>
                </a:solidFill>
                <a:ea typeface="ＭＳ Ｐゴシック"/>
                <a:cs typeface="ＭＳ Ｐゴシック"/>
              </a:rPr>
              <a:t>, podrán avanzar con el proceso de análisis.</a:t>
            </a:r>
          </a:p>
          <a:p>
            <a:pPr eaLnBrk="1" hangingPunct="1">
              <a:lnSpc>
                <a:spcPct val="80000"/>
              </a:lnSpc>
              <a:buFont typeface="Wingdings" pitchFamily="2" charset="2"/>
              <a:buNone/>
            </a:pPr>
            <a:endParaRPr lang="es-AR" sz="2000" smtClean="0">
              <a:solidFill>
                <a:schemeClr val="tx2"/>
              </a:solidFill>
              <a:ea typeface="ＭＳ Ｐゴシック"/>
              <a:cs typeface="ＭＳ Ｐゴシック"/>
            </a:endParaRPr>
          </a:p>
          <a:p>
            <a:pPr eaLnBrk="1" hangingPunct="1">
              <a:lnSpc>
                <a:spcPct val="80000"/>
              </a:lnSpc>
              <a:buFont typeface="Wingdings" pitchFamily="2" charset="2"/>
              <a:buNone/>
            </a:pPr>
            <a:r>
              <a:rPr lang="es-AR" sz="2000" u="sng" smtClean="0">
                <a:solidFill>
                  <a:schemeClr val="tx2"/>
                </a:solidFill>
                <a:ea typeface="ＭＳ Ｐゴシック"/>
                <a:cs typeface="ＭＳ Ｐゴシック"/>
              </a:rPr>
              <a:t>Atención:</a:t>
            </a:r>
            <a:endParaRPr lang="es-AR" sz="2000" smtClean="0">
              <a:solidFill>
                <a:schemeClr val="tx2"/>
              </a:solidFill>
              <a:ea typeface="ＭＳ Ｐゴシック"/>
              <a:cs typeface="ＭＳ Ｐゴシック"/>
            </a:endParaRPr>
          </a:p>
          <a:p>
            <a:pPr eaLnBrk="1" hangingPunct="1">
              <a:lnSpc>
                <a:spcPct val="80000"/>
              </a:lnSpc>
              <a:buFont typeface="Wingdings" pitchFamily="2" charset="2"/>
              <a:buNone/>
            </a:pPr>
            <a:endParaRPr lang="es-AR" sz="2000" smtClean="0">
              <a:solidFill>
                <a:schemeClr val="tx2"/>
              </a:solidFill>
              <a:ea typeface="ＭＳ Ｐゴシック"/>
              <a:cs typeface="ＭＳ Ｐゴシック"/>
            </a:endParaRPr>
          </a:p>
          <a:p>
            <a:pPr eaLnBrk="1" hangingPunct="1">
              <a:lnSpc>
                <a:spcPct val="80000"/>
              </a:lnSpc>
              <a:buFont typeface="Wingdings" pitchFamily="2" charset="2"/>
              <a:buNone/>
            </a:pPr>
            <a:r>
              <a:rPr lang="es-AR" sz="2000" smtClean="0">
                <a:solidFill>
                  <a:schemeClr val="tx2"/>
                </a:solidFill>
                <a:ea typeface="ＭＳ Ｐゴシック"/>
                <a:cs typeface="ＭＳ Ｐゴシック"/>
              </a:rPr>
              <a:t>	</a:t>
            </a:r>
            <a:r>
              <a:rPr lang="es-AR" sz="2000" u="sng" smtClean="0">
                <a:solidFill>
                  <a:schemeClr val="tx2"/>
                </a:solidFill>
                <a:ea typeface="ＭＳ Ｐゴシック"/>
                <a:cs typeface="ＭＳ Ｐゴシック"/>
              </a:rPr>
              <a:t>Verificar</a:t>
            </a:r>
            <a:r>
              <a:rPr lang="es-AR" sz="2000" smtClean="0">
                <a:solidFill>
                  <a:schemeClr val="tx2"/>
                </a:solidFill>
                <a:ea typeface="ＭＳ Ｐゴシック"/>
                <a:cs typeface="ＭＳ Ｐゴシック"/>
              </a:rPr>
              <a:t>:</a:t>
            </a:r>
          </a:p>
          <a:p>
            <a:pPr eaLnBrk="1" hangingPunct="1">
              <a:lnSpc>
                <a:spcPct val="80000"/>
              </a:lnSpc>
              <a:buFont typeface="Wingdings" pitchFamily="2" charset="2"/>
              <a:buNone/>
            </a:pPr>
            <a:endParaRPr lang="es-AR" sz="2000" smtClean="0">
              <a:solidFill>
                <a:schemeClr val="tx2"/>
              </a:solidFill>
              <a:ea typeface="ＭＳ Ｐゴシック"/>
              <a:cs typeface="ＭＳ Ｐゴシック"/>
            </a:endParaRPr>
          </a:p>
          <a:p>
            <a:pPr eaLnBrk="1" hangingPunct="1">
              <a:lnSpc>
                <a:spcPct val="80000"/>
              </a:lnSpc>
            </a:pPr>
            <a:r>
              <a:rPr lang="es-AR" sz="2000" smtClean="0">
                <a:solidFill>
                  <a:schemeClr val="tx2"/>
                </a:solidFill>
                <a:ea typeface="ＭＳ Ｐゴシック"/>
                <a:cs typeface="ＭＳ Ｐゴシック"/>
              </a:rPr>
              <a:t>	Declaración del cliente en el Anexo de servicios. Allí estará declarando </a:t>
            </a:r>
            <a:r>
              <a:rPr lang="es-AR" sz="2000" b="1" u="sng" smtClean="0">
                <a:solidFill>
                  <a:schemeClr val="tx2"/>
                </a:solidFill>
                <a:ea typeface="ＭＳ Ｐゴシック"/>
                <a:cs typeface="ＭＳ Ｐゴシック"/>
              </a:rPr>
              <a:t>por todos sus contratos</a:t>
            </a:r>
            <a:r>
              <a:rPr lang="es-AR" sz="2000" smtClean="0">
                <a:solidFill>
                  <a:schemeClr val="tx2"/>
                </a:solidFill>
                <a:ea typeface="ＭＳ Ｐゴシック"/>
                <a:cs typeface="ＭＳ Ｐゴシック"/>
              </a:rPr>
              <a:t>, no solamente por el que corresponda a la operación que estén analizando. </a:t>
            </a:r>
          </a:p>
          <a:p>
            <a:pPr eaLnBrk="1" hangingPunct="1">
              <a:lnSpc>
                <a:spcPct val="80000"/>
              </a:lnSpc>
              <a:buFont typeface="Wingdings" pitchFamily="2" charset="2"/>
              <a:buNone/>
            </a:pPr>
            <a:endParaRPr lang="es-AR" sz="2000" smtClean="0">
              <a:solidFill>
                <a:schemeClr val="tx2"/>
              </a:solidFill>
              <a:ea typeface="ＭＳ Ｐゴシック"/>
              <a:cs typeface="ＭＳ Ｐゴシック"/>
            </a:endParaRPr>
          </a:p>
          <a:p>
            <a:pPr eaLnBrk="1" hangingPunct="1">
              <a:lnSpc>
                <a:spcPct val="80000"/>
              </a:lnSpc>
            </a:pPr>
            <a:r>
              <a:rPr lang="es-AR" sz="2000" smtClean="0">
                <a:solidFill>
                  <a:schemeClr val="tx2"/>
                </a:solidFill>
                <a:ea typeface="ＭＳ Ｐゴシック"/>
                <a:cs typeface="ＭＳ Ｐゴシック"/>
              </a:rPr>
              <a:t>Consistencia de los montos del contrato bajo análisis vs el declarado </a:t>
            </a:r>
          </a:p>
          <a:p>
            <a:pPr eaLnBrk="1" hangingPunct="1">
              <a:lnSpc>
                <a:spcPct val="80000"/>
              </a:lnSpc>
              <a:buFont typeface="Arial" charset="0"/>
              <a:buNone/>
            </a:pPr>
            <a:r>
              <a:rPr lang="es-AR" sz="2000" smtClean="0">
                <a:solidFill>
                  <a:schemeClr val="tx2"/>
                </a:solidFill>
                <a:ea typeface="ＭＳ Ｐゴシック"/>
                <a:cs typeface="ＭＳ Ｐゴシック"/>
              </a:rPr>
              <a:t>	en el anexo de servicios.</a:t>
            </a:r>
          </a:p>
          <a:p>
            <a:pPr eaLnBrk="1" hangingPunct="1">
              <a:lnSpc>
                <a:spcPct val="80000"/>
              </a:lnSpc>
              <a:buFont typeface="Wingdings" pitchFamily="2" charset="2"/>
              <a:buNone/>
            </a:pPr>
            <a:r>
              <a:rPr lang="es-AR" sz="2000" smtClean="0">
                <a:solidFill>
                  <a:schemeClr val="tx2"/>
                </a:solidFill>
                <a:ea typeface="ＭＳ Ｐゴシック"/>
                <a:cs typeface="ＭＳ Ｐゴシック"/>
              </a:rPr>
              <a:t>	</a:t>
            </a:r>
            <a:endParaRPr lang="es-ES" sz="2000" smtClean="0">
              <a:solidFill>
                <a:schemeClr val="tx2"/>
              </a:solidFill>
              <a:ea typeface="ＭＳ Ｐゴシック"/>
              <a:cs typeface="ＭＳ Ｐゴシック"/>
            </a:endParaRPr>
          </a:p>
        </p:txBody>
      </p:sp>
      <p:sp>
        <p:nvSpPr>
          <p:cNvPr id="8" name="Rectangle 2"/>
          <p:cNvSpPr txBox="1">
            <a:spLocks noChangeArrowheads="1"/>
          </p:cNvSpPr>
          <p:nvPr/>
        </p:nvSpPr>
        <p:spPr bwMode="auto">
          <a:xfrm>
            <a:off x="319088" y="650875"/>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tx2"/>
                </a:solidFill>
                <a:latin typeface="Calibri" pitchFamily="34" charset="0"/>
                <a:ea typeface="+mj-ea"/>
                <a:cs typeface="+mj-cs"/>
              </a:rPr>
              <a:t>Transferencias al Exterior  </a:t>
            </a:r>
            <a:br>
              <a:rPr lang="es-AR" sz="3600" u="none" kern="0" dirty="0">
                <a:solidFill>
                  <a:schemeClr val="tx2"/>
                </a:solidFill>
                <a:latin typeface="Calibri" pitchFamily="34" charset="0"/>
                <a:ea typeface="+mj-ea"/>
                <a:cs typeface="+mj-cs"/>
              </a:rPr>
            </a:br>
            <a:r>
              <a:rPr lang="es-AR" sz="3600" u="none" kern="0" dirty="0">
                <a:solidFill>
                  <a:schemeClr val="tx2"/>
                </a:solidFill>
                <a:latin typeface="Calibri" pitchFamily="34" charset="0"/>
                <a:ea typeface="+mj-ea"/>
                <a:cs typeface="+mj-cs"/>
              </a:rPr>
              <a:t>Pago de Servicios</a:t>
            </a:r>
            <a:endParaRPr lang="es-ES" sz="3600" u="none" kern="0"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bwMode="auto">
          <a:xfrm>
            <a:off x="0" y="1392238"/>
            <a:ext cx="8928100" cy="1425575"/>
          </a:xfrm>
          <a:prstGeom prst="rect">
            <a:avLst/>
          </a:prstGeom>
          <a:noFill/>
          <a:ln>
            <a:miter lim="800000"/>
            <a:headEnd/>
            <a:tailEnd/>
          </a:ln>
        </p:spPr>
        <p:txBody>
          <a:bodyPr/>
          <a:lstStyle/>
          <a:p>
            <a:pPr eaLnBrk="1" hangingPunct="1"/>
            <a:r>
              <a:rPr lang="es-AR" sz="2000" b="1" smtClean="0">
                <a:solidFill>
                  <a:schemeClr val="tx2"/>
                </a:solidFill>
                <a:latin typeface="Arial Unicode MS"/>
                <a:ea typeface="Arial Unicode MS"/>
                <a:cs typeface="Arial Unicode MS"/>
              </a:rPr>
              <a:t>Operaciones NO relacionadas con la actividad de la empresa</a:t>
            </a:r>
            <a:endParaRPr lang="es-ES" sz="2000" b="1" smtClean="0">
              <a:solidFill>
                <a:schemeClr val="tx2"/>
              </a:solidFill>
              <a:latin typeface="Arial Unicode MS"/>
              <a:ea typeface="Arial Unicode MS"/>
              <a:cs typeface="Arial Unicode MS"/>
            </a:endParaRPr>
          </a:p>
        </p:txBody>
      </p:sp>
      <p:sp>
        <p:nvSpPr>
          <p:cNvPr id="63490" name="Rectangle 3"/>
          <p:cNvSpPr>
            <a:spLocks noGrp="1" noChangeArrowheads="1"/>
          </p:cNvSpPr>
          <p:nvPr>
            <p:ph type="body" idx="4294967295"/>
          </p:nvPr>
        </p:nvSpPr>
        <p:spPr bwMode="auto">
          <a:xfrm>
            <a:off x="247650" y="1993900"/>
            <a:ext cx="8896350" cy="4248150"/>
          </a:xfrm>
          <a:prstGeom prst="rect">
            <a:avLst/>
          </a:prstGeom>
          <a:noFill/>
          <a:ln>
            <a:miter lim="800000"/>
            <a:headEnd/>
            <a:tailEnd/>
          </a:ln>
        </p:spPr>
        <p:txBody>
          <a:bodyPr/>
          <a:lstStyle/>
          <a:p>
            <a:pPr eaLnBrk="1" hangingPunct="1">
              <a:lnSpc>
                <a:spcPct val="80000"/>
              </a:lnSpc>
              <a:buFont typeface="Wingdings" pitchFamily="2" charset="2"/>
              <a:buNone/>
            </a:pPr>
            <a:r>
              <a:rPr lang="es-AR" sz="1800" smtClean="0">
                <a:solidFill>
                  <a:schemeClr val="tx2"/>
                </a:solidFill>
                <a:latin typeface="Arial Unicode MS"/>
                <a:ea typeface="Arial Unicode MS"/>
                <a:cs typeface="Arial Unicode MS"/>
              </a:rPr>
              <a:t>Al tratamiento expuesto para operaciones que guardan relación con la actividad de</a:t>
            </a:r>
          </a:p>
          <a:p>
            <a:pPr eaLnBrk="1" hangingPunct="1">
              <a:lnSpc>
                <a:spcPct val="80000"/>
              </a:lnSpc>
              <a:buFont typeface="Wingdings" pitchFamily="2" charset="2"/>
              <a:buNone/>
            </a:pPr>
            <a:r>
              <a:rPr lang="es-AR" sz="1800" smtClean="0">
                <a:solidFill>
                  <a:schemeClr val="tx2"/>
                </a:solidFill>
                <a:latin typeface="Arial Unicode MS"/>
                <a:ea typeface="Arial Unicode MS"/>
                <a:cs typeface="Arial Unicode MS"/>
              </a:rPr>
              <a:t>la  empresa, se le incorporan los siguientes requisitos: </a:t>
            </a:r>
          </a:p>
          <a:p>
            <a:pPr eaLnBrk="1" hangingPunct="1">
              <a:lnSpc>
                <a:spcPct val="80000"/>
              </a:lnSpc>
              <a:buFont typeface="Wingdings" pitchFamily="2" charset="2"/>
              <a:buNone/>
            </a:pPr>
            <a:endParaRPr lang="es-AR" sz="1800" smtClean="0">
              <a:solidFill>
                <a:schemeClr val="tx2"/>
              </a:solidFill>
              <a:latin typeface="Arial Unicode MS"/>
              <a:ea typeface="Arial Unicode MS"/>
              <a:cs typeface="Arial Unicode MS"/>
            </a:endParaRPr>
          </a:p>
          <a:p>
            <a:pPr eaLnBrk="1" hangingPunct="1">
              <a:lnSpc>
                <a:spcPct val="80000"/>
              </a:lnSpc>
              <a:buFont typeface="Wingdings" pitchFamily="2" charset="2"/>
              <a:buChar char="ü"/>
            </a:pPr>
            <a:r>
              <a:rPr lang="es-AR" sz="1800" smtClean="0">
                <a:solidFill>
                  <a:schemeClr val="tx2"/>
                </a:solidFill>
                <a:latin typeface="Arial Unicode MS"/>
                <a:ea typeface="Arial Unicode MS"/>
                <a:cs typeface="Arial Unicode MS"/>
              </a:rPr>
              <a:t>Dictamen de auditor externo sobre la existencia de la obligación con el exterior. Del mismo debe surgir la </a:t>
            </a:r>
            <a:r>
              <a:rPr lang="es-AR" sz="1800" u="sng" smtClean="0">
                <a:solidFill>
                  <a:schemeClr val="tx2"/>
                </a:solidFill>
                <a:latin typeface="Arial Unicode MS"/>
                <a:ea typeface="Arial Unicode MS"/>
                <a:cs typeface="Arial Unicode MS"/>
              </a:rPr>
              <a:t>documentación interna emitida en la empresa</a:t>
            </a:r>
            <a:r>
              <a:rPr lang="es-AR" sz="1800" smtClean="0">
                <a:solidFill>
                  <a:schemeClr val="tx2"/>
                </a:solidFill>
                <a:latin typeface="Arial Unicode MS"/>
                <a:ea typeface="Arial Unicode MS"/>
                <a:cs typeface="Arial Unicode MS"/>
              </a:rPr>
              <a:t>, cuya revisión le permite al auditor externo </a:t>
            </a:r>
            <a:r>
              <a:rPr lang="es-AR" sz="1800" u="sng" smtClean="0">
                <a:solidFill>
                  <a:schemeClr val="tx2"/>
                </a:solidFill>
                <a:latin typeface="Arial Unicode MS"/>
                <a:ea typeface="Arial Unicode MS"/>
                <a:cs typeface="Arial Unicode MS"/>
              </a:rPr>
              <a:t>certificar la efectiva prestación del servicio del no residente a la empresa residente</a:t>
            </a:r>
            <a:r>
              <a:rPr lang="es-AR" sz="1800" smtClean="0">
                <a:solidFill>
                  <a:schemeClr val="tx2"/>
                </a:solidFill>
                <a:latin typeface="Arial Unicode MS"/>
                <a:ea typeface="Arial Unicode MS"/>
                <a:cs typeface="Arial Unicode MS"/>
              </a:rPr>
              <a:t>, y por ende la </a:t>
            </a:r>
            <a:r>
              <a:rPr lang="es-AR" sz="1800" u="sng" smtClean="0">
                <a:solidFill>
                  <a:schemeClr val="tx2"/>
                </a:solidFill>
                <a:latin typeface="Arial Unicode MS"/>
                <a:ea typeface="Arial Unicode MS"/>
                <a:cs typeface="Arial Unicode MS"/>
              </a:rPr>
              <a:t>existencia de la deuda con el exterior.</a:t>
            </a:r>
            <a:endParaRPr lang="es-AR" sz="1800" smtClean="0">
              <a:solidFill>
                <a:schemeClr val="tx2"/>
              </a:solidFill>
              <a:latin typeface="Arial Unicode MS"/>
              <a:ea typeface="Arial Unicode MS"/>
              <a:cs typeface="Arial Unicode MS"/>
            </a:endParaRPr>
          </a:p>
          <a:p>
            <a:pPr eaLnBrk="1" hangingPunct="1">
              <a:lnSpc>
                <a:spcPct val="80000"/>
              </a:lnSpc>
              <a:buFont typeface="Wingdings" pitchFamily="2" charset="2"/>
              <a:buChar char="ü"/>
            </a:pPr>
            <a:endParaRPr lang="es-AR" sz="1800" smtClean="0">
              <a:solidFill>
                <a:schemeClr val="tx2"/>
              </a:solidFill>
              <a:latin typeface="Arial Unicode MS"/>
              <a:ea typeface="Arial Unicode MS"/>
              <a:cs typeface="Arial Unicode MS"/>
            </a:endParaRPr>
          </a:p>
          <a:p>
            <a:pPr eaLnBrk="1" hangingPunct="1">
              <a:lnSpc>
                <a:spcPct val="80000"/>
              </a:lnSpc>
              <a:buFont typeface="Wingdings" pitchFamily="2" charset="2"/>
              <a:buChar char="ü"/>
            </a:pPr>
            <a:r>
              <a:rPr lang="es-AR" sz="1800" smtClean="0">
                <a:solidFill>
                  <a:schemeClr val="tx2"/>
                </a:solidFill>
                <a:latin typeface="Arial Unicode MS"/>
                <a:ea typeface="Arial Unicode MS"/>
                <a:cs typeface="Arial Unicode MS"/>
              </a:rPr>
              <a:t>Constancia del cumplimiento de los requisitos de inscripción que fueran aplicables a nivel nacional por la naturaleza del servicio.</a:t>
            </a:r>
          </a:p>
          <a:p>
            <a:pPr eaLnBrk="1" hangingPunct="1">
              <a:lnSpc>
                <a:spcPct val="80000"/>
              </a:lnSpc>
              <a:buFont typeface="Wingdings" pitchFamily="2" charset="2"/>
              <a:buNone/>
            </a:pPr>
            <a:endParaRPr lang="es-AR" sz="1800" smtClean="0">
              <a:solidFill>
                <a:schemeClr val="tx2"/>
              </a:solidFill>
              <a:latin typeface="Arial Unicode MS"/>
              <a:ea typeface="Arial Unicode MS"/>
              <a:cs typeface="Arial Unicode MS"/>
            </a:endParaRPr>
          </a:p>
          <a:p>
            <a:pPr eaLnBrk="1" hangingPunct="1">
              <a:lnSpc>
                <a:spcPct val="80000"/>
              </a:lnSpc>
              <a:buFont typeface="Wingdings" pitchFamily="2" charset="2"/>
              <a:buNone/>
            </a:pPr>
            <a:r>
              <a:rPr lang="es-AR" sz="1800" u="sng" smtClean="0">
                <a:solidFill>
                  <a:schemeClr val="tx2"/>
                </a:solidFill>
                <a:latin typeface="Arial Unicode MS"/>
                <a:ea typeface="Arial Unicode MS"/>
                <a:cs typeface="Arial Unicode MS"/>
              </a:rPr>
              <a:t>Atención:</a:t>
            </a:r>
          </a:p>
          <a:p>
            <a:pPr eaLnBrk="1" hangingPunct="1">
              <a:lnSpc>
                <a:spcPct val="80000"/>
              </a:lnSpc>
              <a:buFont typeface="Wingdings" pitchFamily="2" charset="2"/>
              <a:buChar char="ü"/>
            </a:pPr>
            <a:endParaRPr lang="es-AR" sz="1800" smtClean="0">
              <a:solidFill>
                <a:schemeClr val="tx2"/>
              </a:solidFill>
              <a:latin typeface="Arial Unicode MS"/>
              <a:ea typeface="Arial Unicode MS"/>
              <a:cs typeface="Arial Unicode MS"/>
            </a:endParaRPr>
          </a:p>
          <a:p>
            <a:pPr eaLnBrk="1" hangingPunct="1">
              <a:lnSpc>
                <a:spcPct val="80000"/>
              </a:lnSpc>
              <a:buFont typeface="Wingdings" pitchFamily="2" charset="2"/>
              <a:buChar char="ü"/>
            </a:pPr>
            <a:r>
              <a:rPr lang="es-AR" sz="1800" smtClean="0">
                <a:solidFill>
                  <a:schemeClr val="tx2"/>
                </a:solidFill>
                <a:latin typeface="Arial Unicode MS"/>
                <a:ea typeface="Arial Unicode MS"/>
                <a:cs typeface="Arial Unicode MS"/>
              </a:rPr>
              <a:t>En estos casos no es posible reemplazar el </a:t>
            </a:r>
            <a:r>
              <a:rPr lang="es-AR" sz="1800" u="sng" smtClean="0">
                <a:solidFill>
                  <a:schemeClr val="tx2"/>
                </a:solidFill>
                <a:latin typeface="Arial Unicode MS"/>
                <a:ea typeface="Arial Unicode MS"/>
                <a:cs typeface="Arial Unicode MS"/>
              </a:rPr>
              <a:t>contrato</a:t>
            </a:r>
            <a:r>
              <a:rPr lang="es-AR" sz="1800" smtClean="0">
                <a:solidFill>
                  <a:schemeClr val="tx2"/>
                </a:solidFill>
                <a:latin typeface="Arial Unicode MS"/>
                <a:ea typeface="Arial Unicode MS"/>
                <a:cs typeface="Arial Unicode MS"/>
              </a:rPr>
              <a:t> por orden </a:t>
            </a:r>
          </a:p>
          <a:p>
            <a:pPr eaLnBrk="1" hangingPunct="1">
              <a:lnSpc>
                <a:spcPct val="80000"/>
              </a:lnSpc>
              <a:buFont typeface="Arial" charset="0"/>
              <a:buNone/>
            </a:pPr>
            <a:r>
              <a:rPr lang="es-AR" sz="1800" smtClean="0">
                <a:solidFill>
                  <a:schemeClr val="tx2"/>
                </a:solidFill>
                <a:latin typeface="Arial Unicode MS"/>
                <a:ea typeface="Arial Unicode MS"/>
                <a:cs typeface="Arial Unicode MS"/>
              </a:rPr>
              <a:t>     de compra o  similar. Es </a:t>
            </a:r>
            <a:r>
              <a:rPr lang="es-AR" sz="1800" u="sng" smtClean="0">
                <a:solidFill>
                  <a:schemeClr val="tx2"/>
                </a:solidFill>
                <a:latin typeface="Arial Unicode MS"/>
                <a:ea typeface="Arial Unicode MS"/>
                <a:cs typeface="Arial Unicode MS"/>
              </a:rPr>
              <a:t>obligatorio</a:t>
            </a:r>
            <a:r>
              <a:rPr lang="es-AR" sz="1800" smtClean="0">
                <a:solidFill>
                  <a:schemeClr val="tx2"/>
                </a:solidFill>
                <a:latin typeface="Arial Unicode MS"/>
                <a:ea typeface="Arial Unicode MS"/>
                <a:cs typeface="Arial Unicode MS"/>
              </a:rPr>
              <a:t>. </a:t>
            </a:r>
          </a:p>
          <a:p>
            <a:pPr eaLnBrk="1" hangingPunct="1">
              <a:lnSpc>
                <a:spcPct val="80000"/>
              </a:lnSpc>
              <a:buFont typeface="Wingdings" pitchFamily="2" charset="2"/>
              <a:buNone/>
            </a:pPr>
            <a:endParaRPr lang="es-AR" sz="1800" smtClean="0">
              <a:solidFill>
                <a:schemeClr val="tx2"/>
              </a:solidFill>
              <a:latin typeface="Arial Unicode MS"/>
              <a:ea typeface="Arial Unicode MS"/>
              <a:cs typeface="Arial Unicode MS"/>
            </a:endParaRPr>
          </a:p>
        </p:txBody>
      </p:sp>
      <p:sp>
        <p:nvSpPr>
          <p:cNvPr id="6" name="Rectangle 2"/>
          <p:cNvSpPr txBox="1">
            <a:spLocks noChangeArrowheads="1"/>
          </p:cNvSpPr>
          <p:nvPr/>
        </p:nvSpPr>
        <p:spPr bwMode="auto">
          <a:xfrm>
            <a:off x="495300" y="15240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tx2"/>
                </a:solidFill>
                <a:latin typeface="Calibri" pitchFamily="34" charset="0"/>
                <a:ea typeface="+mj-ea"/>
                <a:cs typeface="+mj-cs"/>
              </a:rPr>
              <a:t>Transferencias al Exterior  </a:t>
            </a:r>
            <a:br>
              <a:rPr lang="es-AR" sz="3600" u="none" kern="0" dirty="0">
                <a:solidFill>
                  <a:schemeClr val="tx2"/>
                </a:solidFill>
                <a:latin typeface="Calibri" pitchFamily="34" charset="0"/>
                <a:ea typeface="+mj-ea"/>
                <a:cs typeface="+mj-cs"/>
              </a:rPr>
            </a:br>
            <a:r>
              <a:rPr lang="es-AR" sz="3600" u="none" kern="0" dirty="0">
                <a:solidFill>
                  <a:schemeClr val="tx2"/>
                </a:solidFill>
                <a:latin typeface="Calibri" pitchFamily="34" charset="0"/>
                <a:ea typeface="+mj-ea"/>
                <a:cs typeface="+mj-cs"/>
              </a:rPr>
              <a:t>Pago de Servicios</a:t>
            </a:r>
            <a:endParaRPr lang="es-ES" sz="3600" u="none" kern="0"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977947" y="1350192"/>
            <a:ext cx="7197055" cy="3293209"/>
          </a:xfrm>
          <a:prstGeom prst="rect">
            <a:avLst/>
          </a:prstGeom>
          <a:noFill/>
        </p:spPr>
        <p:txBody>
          <a:bodyPr>
            <a:spAutoFit/>
          </a:bodyPr>
          <a:lstStyle/>
          <a:p>
            <a:pPr algn="ctr">
              <a:defRPr/>
            </a:pPr>
            <a:r>
              <a:rPr lang="es-AR" sz="4800" b="1" i="1" u="none" dirty="0">
                <a:solidFill>
                  <a:schemeClr val="tx2"/>
                </a:solidFill>
                <a:latin typeface="+mn-lt"/>
                <a:ea typeface="ＭＳ Ｐゴシック" pitchFamily="34" charset="-128"/>
                <a:cs typeface="+mn-cs"/>
              </a:rPr>
              <a:t>INGRESO / EGRESO CAPITAL</a:t>
            </a:r>
          </a:p>
          <a:p>
            <a:pPr marL="0" lvl="5" algn="ctr" defTabSz="457200" fontAlgn="base">
              <a:spcBef>
                <a:spcPct val="0"/>
              </a:spcBef>
              <a:spcAft>
                <a:spcPct val="0"/>
              </a:spcAft>
              <a:defRPr/>
            </a:pPr>
            <a:r>
              <a:rPr lang="es-AR" sz="1600" u="none" dirty="0">
                <a:solidFill>
                  <a:schemeClr val="tx2"/>
                </a:solidFill>
                <a:ea typeface="ＭＳ Ｐゴシック" pitchFamily="34" charset="-128"/>
                <a:cs typeface="+mn-cs"/>
              </a:rPr>
              <a:t>COMUNICACIÓN “A” 5265 BCRA y sus modificatorias.</a:t>
            </a:r>
          </a:p>
          <a:p>
            <a:pPr algn="ctr">
              <a:defRPr/>
            </a:pPr>
            <a:endParaRPr lang="es-AR" sz="4800" b="1" i="1" u="none" dirty="0">
              <a:solidFill>
                <a:schemeClr val="tx2"/>
              </a:solidFill>
              <a:latin typeface="+mn-lt"/>
              <a:ea typeface="ＭＳ Ｐゴシック" pitchFamily="34" charset="-128"/>
              <a:cs typeface="+mn-cs"/>
            </a:endParaRPr>
          </a:p>
          <a:p>
            <a:pPr algn="ctr">
              <a:defRPr/>
            </a:pPr>
            <a:endParaRPr lang="es-AR" sz="4800" b="1" i="1"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61950" y="960438"/>
            <a:ext cx="7791450" cy="5040312"/>
          </a:xfrm>
          <a:prstGeom prst="rect">
            <a:avLst/>
          </a:prstGeom>
        </p:spPr>
        <p:txBody>
          <a:bodyPr/>
          <a:lstStyle/>
          <a:p>
            <a:pPr>
              <a:buFont typeface="Arial" charset="0"/>
              <a:buNone/>
              <a:defRPr/>
            </a:pPr>
            <a:r>
              <a:rPr lang="es-AR" sz="2000" b="1" dirty="0" smtClean="0">
                <a:solidFill>
                  <a:schemeClr val="tx2"/>
                </a:solidFill>
              </a:rPr>
              <a:t>Los prestamos financieros tienen </a:t>
            </a:r>
            <a:r>
              <a:rPr lang="es-AR" sz="2000" b="1" u="sng" dirty="0" smtClean="0">
                <a:solidFill>
                  <a:schemeClr val="tx2"/>
                </a:solidFill>
              </a:rPr>
              <a:t>30 días corridos desde el desembolso</a:t>
            </a:r>
          </a:p>
          <a:p>
            <a:pPr>
              <a:buFont typeface="Arial" charset="0"/>
              <a:buNone/>
              <a:defRPr/>
            </a:pPr>
            <a:r>
              <a:rPr lang="es-AR" sz="2000" b="1" u="sng" dirty="0" smtClean="0">
                <a:solidFill>
                  <a:schemeClr val="tx2"/>
                </a:solidFill>
              </a:rPr>
              <a:t>de los fondos para ingresar y liquidar en el MULC. </a:t>
            </a:r>
          </a:p>
          <a:p>
            <a:pPr>
              <a:buFont typeface="Arial" charset="0"/>
              <a:buNone/>
              <a:defRPr/>
            </a:pPr>
            <a:r>
              <a:rPr lang="es-AR" sz="2000" b="1" dirty="0" smtClean="0">
                <a:solidFill>
                  <a:schemeClr val="tx2"/>
                </a:solidFill>
              </a:rPr>
              <a:t>Se encuentran exceptuadas de la retención del 30% del depósito</a:t>
            </a:r>
          </a:p>
          <a:p>
            <a:pPr>
              <a:buFont typeface="Arial" charset="0"/>
              <a:buNone/>
              <a:defRPr/>
            </a:pPr>
            <a:r>
              <a:rPr lang="es-AR" sz="2000" b="1" dirty="0" smtClean="0">
                <a:solidFill>
                  <a:schemeClr val="tx2"/>
                </a:solidFill>
              </a:rPr>
              <a:t>indisponible siempre que tengan una vida promedio no inferior a los</a:t>
            </a:r>
          </a:p>
          <a:p>
            <a:pPr>
              <a:buFont typeface="Arial" charset="0"/>
              <a:buNone/>
              <a:defRPr/>
            </a:pPr>
            <a:r>
              <a:rPr lang="es-AR" sz="2000" b="1" dirty="0" smtClean="0">
                <a:solidFill>
                  <a:schemeClr val="tx2"/>
                </a:solidFill>
              </a:rPr>
              <a:t>dos años (computando capital e intereses), acreditando los fondos en</a:t>
            </a:r>
          </a:p>
          <a:p>
            <a:pPr>
              <a:buFont typeface="Arial" charset="0"/>
              <a:buNone/>
              <a:defRPr/>
            </a:pPr>
            <a:r>
              <a:rPr lang="es-AR" sz="2000" b="1" dirty="0" smtClean="0">
                <a:solidFill>
                  <a:schemeClr val="tx2"/>
                </a:solidFill>
              </a:rPr>
              <a:t>una cuenta a la vista separada de la operatoria habitual para el manejo</a:t>
            </a:r>
          </a:p>
          <a:p>
            <a:pPr>
              <a:buFont typeface="Arial" charset="0"/>
              <a:buNone/>
              <a:defRPr/>
            </a:pPr>
            <a:r>
              <a:rPr lang="es-AR" sz="2000" b="1" dirty="0" smtClean="0">
                <a:solidFill>
                  <a:schemeClr val="tx2"/>
                </a:solidFill>
              </a:rPr>
              <a:t>del mismo, debiendo ser destinado a;</a:t>
            </a:r>
          </a:p>
          <a:p>
            <a:pPr>
              <a:buFont typeface="Arial" charset="0"/>
              <a:buNone/>
              <a:defRPr/>
            </a:pPr>
            <a:endParaRPr lang="es-ES" sz="2000" b="1" dirty="0" smtClean="0">
              <a:solidFill>
                <a:schemeClr val="tx2"/>
              </a:solidFill>
            </a:endParaRPr>
          </a:p>
          <a:p>
            <a:pPr lvl="5">
              <a:buFont typeface="Wingdings" pitchFamily="2" charset="2"/>
              <a:buChar char="ü"/>
              <a:defRPr/>
            </a:pPr>
            <a:r>
              <a:rPr lang="es-ES" dirty="0" smtClean="0">
                <a:solidFill>
                  <a:schemeClr val="tx2"/>
                </a:solidFill>
              </a:rPr>
              <a:t>Compra de Bienes de Uso</a:t>
            </a:r>
          </a:p>
          <a:p>
            <a:pPr lvl="5">
              <a:buFont typeface="Wingdings" pitchFamily="2" charset="2"/>
              <a:buChar char="ü"/>
              <a:defRPr/>
            </a:pPr>
            <a:r>
              <a:rPr lang="es-AR" dirty="0" smtClean="0">
                <a:solidFill>
                  <a:schemeClr val="tx2"/>
                </a:solidFill>
              </a:rPr>
              <a:t>Compra de Bienes y Servicios a registrar dentro del R</a:t>
            </a:r>
            <a:r>
              <a:rPr lang="es-ES" dirty="0" smtClean="0">
                <a:solidFill>
                  <a:schemeClr val="tx2"/>
                </a:solidFill>
              </a:rPr>
              <a:t>ubro Bienes de Cambio</a:t>
            </a:r>
          </a:p>
          <a:p>
            <a:pPr lvl="5">
              <a:buFont typeface="Wingdings" pitchFamily="2" charset="2"/>
              <a:buChar char="ü"/>
              <a:defRPr/>
            </a:pPr>
            <a:r>
              <a:rPr lang="es-ES" dirty="0" smtClean="0">
                <a:solidFill>
                  <a:schemeClr val="tx2"/>
                </a:solidFill>
              </a:rPr>
              <a:t>Intangibles por costos de mina</a:t>
            </a:r>
          </a:p>
          <a:p>
            <a:pPr lvl="5">
              <a:buFont typeface="Wingdings" pitchFamily="2" charset="2"/>
              <a:buChar char="ü"/>
              <a:defRPr/>
            </a:pPr>
            <a:r>
              <a:rPr lang="es-AR" dirty="0" smtClean="0">
                <a:solidFill>
                  <a:schemeClr val="tx2"/>
                </a:solidFill>
              </a:rPr>
              <a:t>Gastos de prospección y exploración</a:t>
            </a:r>
          </a:p>
          <a:p>
            <a:pPr lvl="5">
              <a:buFont typeface="Wingdings" pitchFamily="2" charset="2"/>
              <a:buChar char="ü"/>
              <a:defRPr/>
            </a:pPr>
            <a:r>
              <a:rPr lang="es-AR" dirty="0" smtClean="0">
                <a:solidFill>
                  <a:schemeClr val="tx2"/>
                </a:solidFill>
              </a:rPr>
              <a:t>Compra de Derechos de Explotación</a:t>
            </a:r>
          </a:p>
          <a:p>
            <a:pPr lvl="5">
              <a:buFont typeface="Wingdings" pitchFamily="2" charset="2"/>
              <a:buChar char="ü"/>
              <a:defRPr/>
            </a:pPr>
            <a:r>
              <a:rPr lang="es-AR" dirty="0" smtClean="0">
                <a:solidFill>
                  <a:schemeClr val="tx2"/>
                </a:solidFill>
              </a:rPr>
              <a:t>Inversiones en activos asimilables a un derecho  </a:t>
            </a:r>
          </a:p>
          <a:p>
            <a:pPr lvl="5">
              <a:buFont typeface="Arial"/>
              <a:buNone/>
              <a:defRPr/>
            </a:pPr>
            <a:r>
              <a:rPr lang="es-ES" dirty="0" smtClean="0">
                <a:solidFill>
                  <a:schemeClr val="tx2"/>
                </a:solidFill>
              </a:rPr>
              <a:t>    de propiedad intelectual.</a:t>
            </a:r>
            <a:endParaRPr lang="es-AR" dirty="0" smtClean="0">
              <a:solidFill>
                <a:schemeClr val="tx2"/>
              </a:solidFill>
            </a:endParaRPr>
          </a:p>
          <a:p>
            <a:pPr eaLnBrk="1" hangingPunct="1">
              <a:buFont typeface="Wingdings" pitchFamily="2" charset="2"/>
              <a:buNone/>
              <a:defRPr/>
            </a:pPr>
            <a:endParaRPr lang="es-AR" sz="2000" dirty="0" smtClean="0">
              <a:solidFill>
                <a:schemeClr val="tx2"/>
              </a:solidFill>
            </a:endParaRPr>
          </a:p>
        </p:txBody>
      </p:sp>
      <p:sp>
        <p:nvSpPr>
          <p:cNvPr id="4" name="Rectangle 2"/>
          <p:cNvSpPr txBox="1">
            <a:spLocks noChangeArrowheads="1"/>
          </p:cNvSpPr>
          <p:nvPr/>
        </p:nvSpPr>
        <p:spPr bwMode="auto">
          <a:xfrm>
            <a:off x="781050" y="-196850"/>
            <a:ext cx="8229600" cy="1138238"/>
          </a:xfrm>
          <a:prstGeom prst="rect">
            <a:avLst/>
          </a:prstGeom>
          <a:noFill/>
          <a:ln w="9525">
            <a:noFill/>
            <a:miter lim="800000"/>
            <a:headEnd/>
            <a:tailEnd/>
          </a:ln>
          <a:effectLst/>
        </p:spPr>
        <p:txBody>
          <a:bodyPr anchor="ctr"/>
          <a:lstStyle/>
          <a:p>
            <a:pPr algn="ctr">
              <a:defRPr/>
            </a:pPr>
            <a:r>
              <a:rPr lang="es-AR" sz="2800" u="none" kern="0" dirty="0">
                <a:solidFill>
                  <a:schemeClr val="bg1"/>
                </a:solidFill>
                <a:latin typeface="Calibri" pitchFamily="34" charset="0"/>
                <a:ea typeface="+mj-ea"/>
                <a:cs typeface="+mj-cs"/>
              </a:rPr>
              <a:t>INGRESO / EGRESO CAPITAL</a:t>
            </a:r>
            <a:endParaRPr lang="es-ES" sz="2800" u="none" kern="0" dirty="0">
              <a:solidFill>
                <a:schemeClr val="bg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idx="4294967295"/>
          </p:nvPr>
        </p:nvSpPr>
        <p:spPr bwMode="auto">
          <a:xfrm>
            <a:off x="266700" y="1436688"/>
            <a:ext cx="7924800" cy="5040312"/>
          </a:xfrm>
          <a:prstGeom prst="rect">
            <a:avLst/>
          </a:prstGeom>
          <a:noFill/>
          <a:ln>
            <a:miter lim="800000"/>
            <a:headEnd/>
            <a:tailEnd/>
          </a:ln>
        </p:spPr>
        <p:txBody>
          <a:bodyPr/>
          <a:lstStyle/>
          <a:p>
            <a:pPr>
              <a:buFont typeface="Arial" charset="0"/>
              <a:buNone/>
            </a:pPr>
            <a:r>
              <a:rPr lang="es-AR" sz="2000" smtClean="0">
                <a:solidFill>
                  <a:schemeClr val="tx2"/>
                </a:solidFill>
                <a:ea typeface="ＭＳ Ｐゴシック"/>
                <a:cs typeface="ＭＳ Ｐゴシック"/>
              </a:rPr>
              <a:t>Pueden ingresarse préstamos financieros a un año de plazo </a:t>
            </a:r>
            <a:r>
              <a:rPr lang="es-AR" sz="2000" b="1" smtClean="0">
                <a:solidFill>
                  <a:schemeClr val="tx2"/>
                </a:solidFill>
                <a:ea typeface="ＭＳ Ｐゴシック"/>
                <a:cs typeface="ＭＳ Ｐゴシック"/>
              </a:rPr>
              <a:t>(sin</a:t>
            </a:r>
          </a:p>
          <a:p>
            <a:pPr>
              <a:buFont typeface="Arial" charset="0"/>
              <a:buNone/>
            </a:pPr>
            <a:r>
              <a:rPr lang="es-AR" sz="2000" b="1" smtClean="0">
                <a:solidFill>
                  <a:schemeClr val="tx2"/>
                </a:solidFill>
                <a:ea typeface="ＭＳ Ｐゴシック"/>
                <a:cs typeface="ＭＳ Ｐゴシック"/>
              </a:rPr>
              <a:t>constitución del encaje del 30%) en la medida que simultáneamente por</a:t>
            </a:r>
          </a:p>
          <a:p>
            <a:pPr>
              <a:buFont typeface="Arial" charset="0"/>
              <a:buNone/>
            </a:pPr>
            <a:r>
              <a:rPr lang="es-AR" sz="2000" b="1" smtClean="0">
                <a:solidFill>
                  <a:schemeClr val="tx2"/>
                </a:solidFill>
                <a:ea typeface="ＭＳ Ｐゴシック"/>
                <a:cs typeface="ＭＳ Ｐゴシック"/>
              </a:rPr>
              <a:t>la entidad </a:t>
            </a:r>
            <a:r>
              <a:rPr lang="es-AR" sz="2000" smtClean="0">
                <a:solidFill>
                  <a:schemeClr val="tx2"/>
                </a:solidFill>
                <a:ea typeface="ＭＳ Ｐゴシック"/>
                <a:cs typeface="ＭＳ Ｐゴシック"/>
              </a:rPr>
              <a:t>interviniente, se afecten los fondos resultantes de la liquidación</a:t>
            </a:r>
          </a:p>
          <a:p>
            <a:pPr>
              <a:buFont typeface="Arial" charset="0"/>
              <a:buNone/>
            </a:pPr>
            <a:r>
              <a:rPr lang="es-AR" sz="2000" smtClean="0">
                <a:solidFill>
                  <a:schemeClr val="tx2"/>
                </a:solidFill>
                <a:ea typeface="ＭＳ Ｐゴシック"/>
                <a:cs typeface="ＭＳ Ｐゴシック"/>
              </a:rPr>
              <a:t>de cambio, netos de impuestos y gastos, a la compra de divisas para la</a:t>
            </a:r>
          </a:p>
          <a:p>
            <a:pPr>
              <a:buFont typeface="Arial" charset="0"/>
              <a:buNone/>
            </a:pPr>
            <a:r>
              <a:rPr lang="es-AR" sz="2000" smtClean="0">
                <a:solidFill>
                  <a:schemeClr val="tx2"/>
                </a:solidFill>
                <a:ea typeface="ＭＳ Ｐゴシック"/>
                <a:cs typeface="ＭＳ Ｐゴシック"/>
              </a:rPr>
              <a:t>cancelación de servicios de capital de deuda externa o al pago diferido de</a:t>
            </a:r>
          </a:p>
          <a:p>
            <a:pPr>
              <a:buFont typeface="Arial" charset="0"/>
              <a:buNone/>
            </a:pPr>
            <a:r>
              <a:rPr lang="es-AR" sz="2000" smtClean="0">
                <a:solidFill>
                  <a:schemeClr val="tx2"/>
                </a:solidFill>
                <a:ea typeface="ＭＳ Ｐゴシック"/>
                <a:cs typeface="ＭＳ Ｐゴシック"/>
              </a:rPr>
              <a:t>importaciones. (A 4377 y C 42271)</a:t>
            </a:r>
          </a:p>
          <a:p>
            <a:pPr>
              <a:buFont typeface="Arial" charset="0"/>
              <a:buNone/>
            </a:pPr>
            <a:endParaRPr lang="es-AR" sz="2000" smtClean="0">
              <a:solidFill>
                <a:schemeClr val="tx2"/>
              </a:solidFill>
              <a:ea typeface="ＭＳ Ｐゴシック"/>
              <a:cs typeface="ＭＳ Ｐゴシック"/>
            </a:endParaRPr>
          </a:p>
          <a:p>
            <a:pPr>
              <a:buFont typeface="Arial" charset="0"/>
              <a:buNone/>
            </a:pPr>
            <a:r>
              <a:rPr lang="es-AR" sz="2000" smtClean="0">
                <a:solidFill>
                  <a:schemeClr val="tx2"/>
                </a:solidFill>
                <a:ea typeface="ＭＳ Ｐゴシック"/>
                <a:cs typeface="ＭＳ Ｐゴシック"/>
              </a:rPr>
              <a:t>Dentro de los cinco días hábiles anteriores al vencimiento de cada cuota de</a:t>
            </a:r>
          </a:p>
          <a:p>
            <a:pPr>
              <a:buFont typeface="Arial" charset="0"/>
              <a:buNone/>
            </a:pPr>
            <a:r>
              <a:rPr lang="es-AR" sz="2000" smtClean="0">
                <a:solidFill>
                  <a:schemeClr val="tx2"/>
                </a:solidFill>
                <a:ea typeface="ＭＳ Ｐゴシック"/>
                <a:cs typeface="ＭＳ Ｐゴシック"/>
              </a:rPr>
              <a:t>intereses computada por períodos vencidos. </a:t>
            </a:r>
            <a:r>
              <a:rPr lang="es-AR" sz="2000" b="1" smtClean="0">
                <a:solidFill>
                  <a:schemeClr val="tx2"/>
                </a:solidFill>
                <a:ea typeface="ＭＳ Ｐゴシック"/>
                <a:cs typeface="ＭＳ Ｐゴシック"/>
              </a:rPr>
              <a:t>Ya no se permite pagar en</a:t>
            </a:r>
          </a:p>
          <a:p>
            <a:pPr>
              <a:buFont typeface="Arial" charset="0"/>
              <a:buNone/>
            </a:pPr>
            <a:r>
              <a:rPr lang="es-AR" sz="2000" b="1" smtClean="0">
                <a:solidFill>
                  <a:schemeClr val="tx2"/>
                </a:solidFill>
                <a:ea typeface="ＭＳ Ｐゴシック"/>
                <a:cs typeface="ＭＳ Ｐゴシック"/>
              </a:rPr>
              <a:t>cualquier momento los intereses devengados.</a:t>
            </a:r>
          </a:p>
          <a:p>
            <a:pPr>
              <a:buFont typeface="Arial" charset="0"/>
              <a:buNone/>
            </a:pPr>
            <a:endParaRPr lang="es-AR" sz="2000" smtClean="0">
              <a:solidFill>
                <a:schemeClr val="tx2"/>
              </a:solidFill>
              <a:ea typeface="ＭＳ Ｐゴシック"/>
              <a:cs typeface="ＭＳ Ｐゴシック"/>
            </a:endParaRPr>
          </a:p>
          <a:p>
            <a:pPr>
              <a:buFont typeface="Arial" charset="0"/>
              <a:buNone/>
            </a:pPr>
            <a:endParaRPr lang="es-AR" sz="2000" smtClean="0">
              <a:solidFill>
                <a:schemeClr val="tx2"/>
              </a:solidFill>
              <a:ea typeface="ＭＳ Ｐゴシック"/>
              <a:cs typeface="ＭＳ Ｐゴシック"/>
            </a:endParaRPr>
          </a:p>
        </p:txBody>
      </p:sp>
      <p:sp>
        <p:nvSpPr>
          <p:cNvPr id="4" name="Rectangle 2"/>
          <p:cNvSpPr txBox="1">
            <a:spLocks noChangeArrowheads="1"/>
          </p:cNvSpPr>
          <p:nvPr/>
        </p:nvSpPr>
        <p:spPr bwMode="auto">
          <a:xfrm>
            <a:off x="642938" y="-171450"/>
            <a:ext cx="8229600" cy="1138238"/>
          </a:xfrm>
          <a:prstGeom prst="rect">
            <a:avLst/>
          </a:prstGeom>
          <a:noFill/>
          <a:ln w="9525">
            <a:noFill/>
            <a:miter lim="800000"/>
            <a:headEnd/>
            <a:tailEnd/>
          </a:ln>
          <a:effectLst/>
        </p:spPr>
        <p:txBody>
          <a:bodyPr anchor="ctr"/>
          <a:lstStyle/>
          <a:p>
            <a:pPr algn="ctr">
              <a:defRPr/>
            </a:pPr>
            <a:r>
              <a:rPr lang="es-AR" sz="2800" u="none" kern="0" dirty="0">
                <a:solidFill>
                  <a:schemeClr val="bg1"/>
                </a:solidFill>
                <a:latin typeface="Calibri" pitchFamily="34" charset="0"/>
                <a:ea typeface="+mj-ea"/>
                <a:cs typeface="+mj-cs"/>
              </a:rPr>
              <a:t>INGRESO / EGRESO CAPITAL</a:t>
            </a:r>
            <a:endParaRPr lang="es-ES" sz="2800" u="none" kern="0" dirty="0">
              <a:solidFill>
                <a:schemeClr val="bg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idx="4294967295"/>
          </p:nvPr>
        </p:nvSpPr>
        <p:spPr bwMode="auto">
          <a:xfrm>
            <a:off x="0" y="941388"/>
            <a:ext cx="9144000" cy="5040312"/>
          </a:xfrm>
          <a:prstGeom prst="rect">
            <a:avLst/>
          </a:prstGeom>
          <a:noFill/>
          <a:ln>
            <a:miter lim="800000"/>
            <a:headEnd/>
            <a:tailEnd/>
          </a:ln>
        </p:spPr>
        <p:txBody>
          <a:bodyPr/>
          <a:lstStyle/>
          <a:p>
            <a:pPr>
              <a:buFont typeface="Arial" charset="0"/>
              <a:buNone/>
            </a:pPr>
            <a:endParaRPr lang="es-AR" sz="2000" smtClean="0">
              <a:solidFill>
                <a:schemeClr val="tx2"/>
              </a:solidFill>
              <a:ea typeface="ＭＳ Ｐゴシック"/>
              <a:cs typeface="ＭＳ Ｐゴシック"/>
            </a:endParaRPr>
          </a:p>
          <a:p>
            <a:pPr>
              <a:buFont typeface="Wingdings" pitchFamily="2" charset="2"/>
              <a:buChar char="ü"/>
            </a:pPr>
            <a:r>
              <a:rPr lang="es-AR" sz="2000" smtClean="0">
                <a:solidFill>
                  <a:schemeClr val="tx2"/>
                </a:solidFill>
                <a:ea typeface="ＭＳ Ｐゴシック"/>
                <a:cs typeface="ＭＳ Ｐゴシック"/>
              </a:rPr>
              <a:t>Se podrá cancelar deuda financiera a su valor nominal, hasta 10 días hábiles previos al vencimiento, siempre que se cumpla el plazo de permanencia mínimo establecido de 365 días corridos.</a:t>
            </a:r>
          </a:p>
          <a:p>
            <a:pPr>
              <a:buFont typeface="Wingdings" pitchFamily="2" charset="2"/>
              <a:buChar char="ü"/>
            </a:pPr>
            <a:endParaRPr lang="es-AR" sz="2000" smtClean="0">
              <a:solidFill>
                <a:schemeClr val="tx2"/>
              </a:solidFill>
              <a:ea typeface="ＭＳ Ｐゴシック"/>
              <a:cs typeface="ＭＳ Ｐゴシック"/>
            </a:endParaRPr>
          </a:p>
          <a:p>
            <a:pPr>
              <a:buFont typeface="Wingdings" pitchFamily="2" charset="2"/>
              <a:buChar char="ü"/>
            </a:pPr>
            <a:r>
              <a:rPr lang="es-AR" sz="2000" smtClean="0">
                <a:solidFill>
                  <a:schemeClr val="tx2"/>
                </a:solidFill>
                <a:ea typeface="ＭＳ Ｐゴシック"/>
                <a:cs typeface="ＭＳ Ｐゴシック"/>
              </a:rPr>
              <a:t>Si quisiera cancelarse anticipadamente a plazos mayores a 10 días hábiles, deberá efectuarse al valor actual y no al nominal, y UNICAMENTE cuando se financie con nuevos ingresos de Organismos, Agencias o </a:t>
            </a:r>
            <a:r>
              <a:rPr lang="es-ES" sz="2000" smtClean="0">
                <a:solidFill>
                  <a:schemeClr val="tx2"/>
                </a:solidFill>
                <a:ea typeface="ＭＳ Ｐゴシック"/>
                <a:cs typeface="ＭＳ Ｐゴシック"/>
              </a:rPr>
              <a:t>Entidades del exterior. (A5397).</a:t>
            </a:r>
          </a:p>
          <a:p>
            <a:pPr>
              <a:buFont typeface="Wingdings" pitchFamily="2" charset="2"/>
              <a:buChar char="ü"/>
            </a:pPr>
            <a:endParaRPr lang="es-AR" sz="2000" smtClean="0">
              <a:solidFill>
                <a:schemeClr val="tx2"/>
              </a:solidFill>
              <a:ea typeface="ＭＳ Ｐゴシック"/>
              <a:cs typeface="ＭＳ Ｐゴシック"/>
            </a:endParaRPr>
          </a:p>
          <a:p>
            <a:pPr>
              <a:buFont typeface="Wingdings" pitchFamily="2" charset="2"/>
              <a:buChar char="ü"/>
            </a:pPr>
            <a:r>
              <a:rPr lang="es-AR" sz="2000" smtClean="0">
                <a:solidFill>
                  <a:schemeClr val="tx2"/>
                </a:solidFill>
                <a:ea typeface="ＭＳ Ｐゴシック"/>
                <a:cs typeface="ＭＳ Ｐゴシック"/>
              </a:rPr>
              <a:t>Los nuevos endeudamientos y las renovaciones, deberán pactarse, mantenerse y renovarse por plazos mínimos de 365 días corridos, no pudiendo cancelarse previo a ese plazo, cualquiera se la forma de cancelación con el exterior e independientemente si la misma se efectúa con acceso al MULC o no.</a:t>
            </a:r>
          </a:p>
          <a:p>
            <a:pPr>
              <a:buFont typeface="Arial" charset="0"/>
              <a:buNone/>
            </a:pPr>
            <a:r>
              <a:rPr lang="es-AR" sz="2000" smtClean="0">
                <a:solidFill>
                  <a:schemeClr val="tx2"/>
                </a:solidFill>
                <a:ea typeface="ＭＳ Ｐゴシック"/>
                <a:cs typeface="ＭＳ Ｐゴシック"/>
              </a:rPr>
              <a:t> </a:t>
            </a:r>
          </a:p>
          <a:p>
            <a:pPr lvl="1">
              <a:buFont typeface="Arial" charset="0"/>
              <a:buNone/>
            </a:pPr>
            <a:r>
              <a:rPr lang="es-AR" sz="1800" b="1" smtClean="0">
                <a:solidFill>
                  <a:schemeClr val="tx2"/>
                </a:solidFill>
                <a:ea typeface="ＭＳ Ｐゴシック"/>
              </a:rPr>
              <a:t>ES FUNDAMENTAL TENER LA SECUENCIA COMPLETA DE LAS </a:t>
            </a:r>
          </a:p>
          <a:p>
            <a:pPr lvl="1">
              <a:buFont typeface="Arial" charset="0"/>
              <a:buNone/>
            </a:pPr>
            <a:r>
              <a:rPr lang="es-AR" sz="1800" b="1" smtClean="0">
                <a:solidFill>
                  <a:schemeClr val="tx2"/>
                </a:solidFill>
                <a:ea typeface="ＭＳ Ｐゴシック"/>
              </a:rPr>
              <a:t>RENOVACIONES PARA DEMOSTRAR QUE HAYAN CUMPLIDO EL PLAZO </a:t>
            </a:r>
          </a:p>
          <a:p>
            <a:pPr lvl="1">
              <a:buFont typeface="Arial" charset="0"/>
              <a:buNone/>
            </a:pPr>
            <a:r>
              <a:rPr lang="es-AR" sz="1800" b="1" smtClean="0">
                <a:solidFill>
                  <a:schemeClr val="tx2"/>
                </a:solidFill>
                <a:ea typeface="ＭＳ Ｐゴシック"/>
              </a:rPr>
              <a:t>MINIMO PERMITIDO EN CADA CASO.</a:t>
            </a:r>
            <a:endParaRPr lang="es-AR" sz="1800" smtClean="0">
              <a:solidFill>
                <a:schemeClr val="tx2"/>
              </a:solidFill>
              <a:ea typeface="ＭＳ Ｐゴシック"/>
            </a:endParaRPr>
          </a:p>
        </p:txBody>
      </p:sp>
      <p:sp>
        <p:nvSpPr>
          <p:cNvPr id="7" name="Rectangle 2"/>
          <p:cNvSpPr txBox="1">
            <a:spLocks noChangeArrowheads="1"/>
          </p:cNvSpPr>
          <p:nvPr/>
        </p:nvSpPr>
        <p:spPr bwMode="auto">
          <a:xfrm>
            <a:off x="585788" y="-133350"/>
            <a:ext cx="8229600" cy="1138238"/>
          </a:xfrm>
          <a:prstGeom prst="rect">
            <a:avLst/>
          </a:prstGeom>
          <a:noFill/>
          <a:ln w="9525">
            <a:noFill/>
            <a:miter lim="800000"/>
            <a:headEnd/>
            <a:tailEnd/>
          </a:ln>
          <a:effectLst/>
        </p:spPr>
        <p:txBody>
          <a:bodyPr anchor="ctr"/>
          <a:lstStyle/>
          <a:p>
            <a:pPr algn="ctr">
              <a:defRPr/>
            </a:pPr>
            <a:r>
              <a:rPr lang="es-AR" sz="2800" u="none" kern="0" dirty="0">
                <a:solidFill>
                  <a:schemeClr val="bg1"/>
                </a:solidFill>
                <a:latin typeface="Calibri" pitchFamily="34" charset="0"/>
                <a:ea typeface="+mj-ea"/>
                <a:cs typeface="+mj-cs"/>
              </a:rPr>
              <a:t>INGRESO / EGRESO CAPITAL</a:t>
            </a:r>
            <a:endParaRPr lang="es-ES" sz="2800" u="none" kern="0" dirty="0">
              <a:solidFill>
                <a:schemeClr val="bg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7650" y="1122363"/>
            <a:ext cx="8439150" cy="5016500"/>
          </a:xfrm>
          <a:prstGeom prst="rect">
            <a:avLst/>
          </a:prstGeom>
        </p:spPr>
        <p:txBody>
          <a:bodyPr>
            <a:spAutoFit/>
          </a:bodyPr>
          <a:lstStyle/>
          <a:p>
            <a:pPr>
              <a:defRPr/>
            </a:pPr>
            <a:endParaRPr lang="es-ES" sz="2000" u="none" dirty="0">
              <a:solidFill>
                <a:schemeClr val="tx2"/>
              </a:solidFill>
              <a:latin typeface="+mn-lt"/>
              <a:ea typeface="ＭＳ Ｐゴシック" pitchFamily="34" charset="-128"/>
              <a:cs typeface="+mn-cs"/>
            </a:endParaRPr>
          </a:p>
          <a:p>
            <a:pPr>
              <a:defRPr/>
            </a:pPr>
            <a:r>
              <a:rPr lang="es-ES" sz="2000" b="1" u="none" dirty="0">
                <a:solidFill>
                  <a:schemeClr val="tx2"/>
                </a:solidFill>
                <a:latin typeface="+mn-lt"/>
                <a:ea typeface="ＭＳ Ｐゴシック" pitchFamily="34" charset="-128"/>
                <a:cs typeface="+mn-cs"/>
              </a:rPr>
              <a:t>Acceso al MULC;</a:t>
            </a:r>
          </a:p>
          <a:p>
            <a:pPr>
              <a:defRPr/>
            </a:pPr>
            <a:endParaRPr lang="es-ES" sz="2000" u="none" dirty="0">
              <a:solidFill>
                <a:schemeClr val="tx2"/>
              </a:solidFill>
              <a:latin typeface="+mn-lt"/>
              <a:ea typeface="ＭＳ Ｐゴシック" pitchFamily="34" charset="-128"/>
              <a:cs typeface="+mn-cs"/>
            </a:endParaRPr>
          </a:p>
          <a:p>
            <a:pPr>
              <a:buFont typeface="Wingdings" pitchFamily="2" charset="2"/>
              <a:buChar char="ü"/>
              <a:defRPr/>
            </a:pPr>
            <a:r>
              <a:rPr lang="es-ES" sz="2000" u="none" dirty="0">
                <a:solidFill>
                  <a:schemeClr val="tx2"/>
                </a:solidFill>
                <a:latin typeface="+mn-lt"/>
                <a:ea typeface="ＭＳ Ｐゴシック" pitchFamily="34" charset="-128"/>
                <a:cs typeface="+mn-cs"/>
              </a:rPr>
              <a:t>	Personas físicas residentes por sus viajes y de sus familiares a cargo, y</a:t>
            </a:r>
          </a:p>
          <a:p>
            <a:pPr>
              <a:defRPr/>
            </a:pPr>
            <a:r>
              <a:rPr lang="es-ES" sz="2000" u="none" dirty="0">
                <a:solidFill>
                  <a:schemeClr val="tx2"/>
                </a:solidFill>
                <a:latin typeface="+mn-lt"/>
                <a:ea typeface="ＭＳ Ｐゴシック" pitchFamily="34" charset="-128"/>
                <a:cs typeface="+mn-cs"/>
              </a:rPr>
              <a:t> </a:t>
            </a:r>
          </a:p>
          <a:p>
            <a:pPr>
              <a:buFont typeface="Wingdings" pitchFamily="2" charset="2"/>
              <a:buChar char="ü"/>
              <a:defRPr/>
            </a:pPr>
            <a:r>
              <a:rPr lang="es-ES" sz="2000" u="none" dirty="0">
                <a:solidFill>
                  <a:schemeClr val="tx2"/>
                </a:solidFill>
                <a:latin typeface="+mn-lt"/>
                <a:ea typeface="ＭＳ Ｐゴシック" pitchFamily="34" charset="-128"/>
                <a:cs typeface="+mn-cs"/>
              </a:rPr>
              <a:t>    Personas jurídicas, gobiernos locales y otras universalidades por los viajes de sus funcionarios, directivos, empleados y contratados.</a:t>
            </a:r>
          </a:p>
          <a:p>
            <a:pPr>
              <a:defRPr/>
            </a:pPr>
            <a:endParaRPr lang="es-ES" sz="2000" u="none" dirty="0">
              <a:solidFill>
                <a:schemeClr val="tx2"/>
              </a:solidFill>
              <a:latin typeface="+mn-lt"/>
              <a:ea typeface="ＭＳ Ｐゴシック" pitchFamily="34" charset="-128"/>
              <a:cs typeface="+mn-cs"/>
            </a:endParaRPr>
          </a:p>
          <a:p>
            <a:pPr>
              <a:defRPr/>
            </a:pPr>
            <a:r>
              <a:rPr lang="es-ES" sz="2000" u="none" dirty="0">
                <a:solidFill>
                  <a:schemeClr val="tx2"/>
                </a:solidFill>
                <a:latin typeface="+mn-lt"/>
                <a:ea typeface="ＭＳ Ｐゴシック" pitchFamily="34" charset="-128"/>
                <a:cs typeface="+mn-cs"/>
              </a:rPr>
              <a:t>Siempre que los montos sean razonables conforme al viaje a realizar y habiendo realizado la validación fiscal de la AFIP. </a:t>
            </a:r>
          </a:p>
          <a:p>
            <a:pPr>
              <a:defRPr/>
            </a:pPr>
            <a:endParaRPr lang="es-ES" sz="2000" u="none" dirty="0">
              <a:solidFill>
                <a:schemeClr val="tx2"/>
              </a:solidFill>
              <a:latin typeface="+mn-lt"/>
              <a:ea typeface="ＭＳ Ｐゴシック" pitchFamily="34" charset="-128"/>
              <a:cs typeface="+mn-cs"/>
            </a:endParaRPr>
          </a:p>
          <a:p>
            <a:pPr>
              <a:defRPr/>
            </a:pPr>
            <a:r>
              <a:rPr lang="es-ES" sz="2000" u="none" dirty="0">
                <a:solidFill>
                  <a:schemeClr val="tx2"/>
                </a:solidFill>
                <a:latin typeface="+mn-lt"/>
                <a:ea typeface="ＭＳ Ｐゴシック" pitchFamily="34" charset="-128"/>
                <a:cs typeface="+mn-cs"/>
              </a:rPr>
              <a:t>La validación no se requerirá en los siguientes casos;</a:t>
            </a:r>
          </a:p>
          <a:p>
            <a:pPr>
              <a:defRPr/>
            </a:pPr>
            <a:endParaRPr lang="es-ES" sz="2000" u="none" dirty="0">
              <a:solidFill>
                <a:schemeClr val="tx2"/>
              </a:solidFill>
              <a:latin typeface="+mn-lt"/>
              <a:ea typeface="ＭＳ Ｐゴシック" pitchFamily="34" charset="-128"/>
              <a:cs typeface="+mn-cs"/>
            </a:endParaRPr>
          </a:p>
          <a:p>
            <a:pPr>
              <a:defRPr/>
            </a:pPr>
            <a:r>
              <a:rPr lang="es-ES" sz="2000" u="none" dirty="0">
                <a:solidFill>
                  <a:schemeClr val="tx2"/>
                </a:solidFill>
                <a:latin typeface="+mn-lt"/>
                <a:ea typeface="ＭＳ Ｐゴシック" pitchFamily="34" charset="-128"/>
                <a:cs typeface="+mn-cs"/>
              </a:rPr>
              <a:t>Transferencias al exterior por consumos realizados con el uso de</a:t>
            </a:r>
          </a:p>
          <a:p>
            <a:pPr>
              <a:defRPr/>
            </a:pPr>
            <a:r>
              <a:rPr lang="es-ES" sz="2000" u="none" dirty="0">
                <a:solidFill>
                  <a:schemeClr val="tx2"/>
                </a:solidFill>
                <a:latin typeface="+mn-lt"/>
                <a:ea typeface="ＭＳ Ｐゴシック" pitchFamily="34" charset="-128"/>
                <a:cs typeface="+mn-cs"/>
              </a:rPr>
              <a:t>tarjetas de crédito y por retiros efectuados en cajeros del exterior con débito a cuentas locales en moneda extranjera.</a:t>
            </a:r>
          </a:p>
        </p:txBody>
      </p:sp>
      <p:sp>
        <p:nvSpPr>
          <p:cNvPr id="4" name="Rectangle 2"/>
          <p:cNvSpPr txBox="1">
            <a:spLocks noChangeArrowheads="1"/>
          </p:cNvSpPr>
          <p:nvPr/>
        </p:nvSpPr>
        <p:spPr bwMode="auto">
          <a:xfrm>
            <a:off x="800100" y="-13335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bg1"/>
                </a:solidFill>
                <a:latin typeface="Calibri" pitchFamily="34" charset="0"/>
                <a:ea typeface="+mj-ea"/>
                <a:cs typeface="+mj-cs"/>
              </a:rPr>
              <a:t>VIAJES Y TURISMO</a:t>
            </a:r>
            <a:endParaRPr lang="es-ES" sz="3600" u="none" kern="0" dirty="0">
              <a:solidFill>
                <a:schemeClr val="bg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14388" y="-152400"/>
            <a:ext cx="8229600" cy="1138238"/>
          </a:xfrm>
          <a:prstGeom prst="rect">
            <a:avLst/>
          </a:prstGeom>
          <a:noFill/>
          <a:ln w="9525">
            <a:noFill/>
            <a:miter lim="800000"/>
            <a:headEnd/>
            <a:tailEnd/>
          </a:ln>
          <a:effectLst/>
        </p:spPr>
        <p:txBody>
          <a:bodyPr anchor="ctr"/>
          <a:lstStyle/>
          <a:p>
            <a:pPr algn="ctr">
              <a:defRPr/>
            </a:pPr>
            <a:r>
              <a:rPr lang="es-AR" sz="3600" b="1" u="none" kern="0" dirty="0">
                <a:solidFill>
                  <a:schemeClr val="bg1"/>
                </a:solidFill>
                <a:latin typeface="Calibri" pitchFamily="34" charset="0"/>
                <a:ea typeface="+mj-ea"/>
                <a:cs typeface="+mj-cs"/>
              </a:rPr>
              <a:t>VIAJES Y TURISMO</a:t>
            </a:r>
            <a:endParaRPr lang="es-ES" sz="3600" b="1" u="none" kern="0" dirty="0">
              <a:solidFill>
                <a:schemeClr val="bg1"/>
              </a:solidFill>
              <a:latin typeface="Calibri" pitchFamily="34" charset="0"/>
              <a:ea typeface="+mj-ea"/>
              <a:cs typeface="+mj-cs"/>
            </a:endParaRPr>
          </a:p>
        </p:txBody>
      </p:sp>
      <p:sp>
        <p:nvSpPr>
          <p:cNvPr id="3" name="2 Rectángulo"/>
          <p:cNvSpPr/>
          <p:nvPr/>
        </p:nvSpPr>
        <p:spPr>
          <a:xfrm>
            <a:off x="228600" y="1225550"/>
            <a:ext cx="8534400" cy="4708525"/>
          </a:xfrm>
          <a:prstGeom prst="rect">
            <a:avLst/>
          </a:prstGeom>
        </p:spPr>
        <p:txBody>
          <a:bodyPr>
            <a:spAutoFit/>
          </a:bodyPr>
          <a:lstStyle/>
          <a:p>
            <a:pPr>
              <a:buFont typeface="Wingdings" pitchFamily="2" charset="2"/>
              <a:buChar char="ü"/>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r>
              <a:rPr lang="es-ES" sz="2000" u="none" dirty="0">
                <a:solidFill>
                  <a:schemeClr val="tx2"/>
                </a:solidFill>
                <a:latin typeface="+mj-lt"/>
                <a:ea typeface="ＭＳ Ｐゴシック" pitchFamily="34" charset="-128"/>
                <a:cs typeface="+mn-cs"/>
              </a:rPr>
              <a:t> Ventas a No residentes siempre que hayan realizado un ingreso previo de fondos. (Com. A 5241).</a:t>
            </a:r>
          </a:p>
          <a:p>
            <a:pPr>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r>
              <a:rPr lang="es-ES" sz="2000" u="none" dirty="0">
                <a:solidFill>
                  <a:schemeClr val="tx2"/>
                </a:solidFill>
                <a:latin typeface="+mj-lt"/>
                <a:ea typeface="ＭＳ Ｐゴシック" pitchFamily="34" charset="-128"/>
                <a:cs typeface="+mn-cs"/>
              </a:rPr>
              <a:t>Ventas a operadores de turismo y viajes registrados como tales ante la AFIP.</a:t>
            </a:r>
          </a:p>
          <a:p>
            <a:pPr>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r>
              <a:rPr lang="es-ES" sz="2000" u="none" dirty="0">
                <a:solidFill>
                  <a:schemeClr val="tx2"/>
                </a:solidFill>
                <a:latin typeface="+mj-lt"/>
                <a:ea typeface="ＭＳ Ｐゴシック" pitchFamily="34" charset="-128"/>
                <a:cs typeface="+mn-cs"/>
              </a:rPr>
              <a:t> Ventas a personas físicas encuadradas en el punto 2.c.i.i. de la Com. A 4834 cuando no se supere el equivalente de Usd 1.000.- por mes calendario y cliente.</a:t>
            </a:r>
          </a:p>
          <a:p>
            <a:pPr>
              <a:buFont typeface="Wingdings" pitchFamily="2" charset="2"/>
              <a:buChar char="ü"/>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r>
              <a:rPr lang="es-ES" sz="2000" u="none" dirty="0">
                <a:solidFill>
                  <a:schemeClr val="tx2"/>
                </a:solidFill>
                <a:latin typeface="+mj-lt"/>
                <a:ea typeface="ＭＳ Ｐゴシック" pitchFamily="34" charset="-128"/>
                <a:cs typeface="+mn-cs"/>
              </a:rPr>
              <a:t>En los casos de viajes a países limítrofes y países que adoptaron el Euro, la moneda a adquirirse debe corresponder a la del país donde se viaja.</a:t>
            </a:r>
          </a:p>
          <a:p>
            <a:pPr>
              <a:defRPr/>
            </a:pPr>
            <a:endParaRPr lang="es-ES" sz="2000" u="none" dirty="0">
              <a:solidFill>
                <a:schemeClr val="tx2"/>
              </a:solidFill>
              <a:latin typeface="+mj-lt"/>
              <a:ea typeface="ＭＳ Ｐゴシック" pitchFamily="34" charset="-128"/>
              <a:cs typeface="+mn-cs"/>
            </a:endParaRPr>
          </a:p>
          <a:p>
            <a:pPr>
              <a:defRPr/>
            </a:pPr>
            <a:r>
              <a:rPr lang="es-ES" sz="2000" u="none" dirty="0">
                <a:solidFill>
                  <a:schemeClr val="tx2"/>
                </a:solidFill>
                <a:latin typeface="+mj-lt"/>
                <a:ea typeface="ＭＳ Ｐゴシック" pitchFamily="34" charset="-128"/>
                <a:cs typeface="+mn-cs"/>
              </a:rPr>
              <a:t>Para los casos de cancelación del viaje dispondrán de 5 días hábiles</a:t>
            </a:r>
          </a:p>
          <a:p>
            <a:pPr>
              <a:defRPr/>
            </a:pPr>
            <a:r>
              <a:rPr lang="es-ES" sz="2000" u="none" dirty="0">
                <a:solidFill>
                  <a:schemeClr val="tx2"/>
                </a:solidFill>
                <a:latin typeface="+mj-lt"/>
                <a:ea typeface="ＭＳ Ｐゴシック" pitchFamily="34" charset="-128"/>
                <a:cs typeface="+mn-cs"/>
              </a:rPr>
              <a:t> para el reingreso de los fondos por viajes mayores a 10 días hábiles.</a:t>
            </a:r>
          </a:p>
          <a:p>
            <a:pPr>
              <a:buFont typeface="Wingdings" pitchFamily="2" charset="2"/>
              <a:buChar char="ü"/>
              <a:defRPr/>
            </a:pPr>
            <a:endParaRPr lang="es-ES" sz="2000"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71538" y="-17145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bg1"/>
                </a:solidFill>
                <a:latin typeface="Calibri" pitchFamily="34" charset="0"/>
                <a:ea typeface="+mj-ea"/>
                <a:cs typeface="+mj-cs"/>
              </a:rPr>
              <a:t>VIAJES Y TURISMO</a:t>
            </a:r>
            <a:endParaRPr lang="es-ES" sz="3600" u="none" kern="0" dirty="0">
              <a:solidFill>
                <a:schemeClr val="bg1"/>
              </a:solidFill>
              <a:latin typeface="Calibri" pitchFamily="34" charset="0"/>
              <a:ea typeface="+mj-ea"/>
              <a:cs typeface="+mj-cs"/>
            </a:endParaRPr>
          </a:p>
        </p:txBody>
      </p:sp>
      <p:sp>
        <p:nvSpPr>
          <p:cNvPr id="3" name="2 Rectángulo"/>
          <p:cNvSpPr/>
          <p:nvPr/>
        </p:nvSpPr>
        <p:spPr>
          <a:xfrm>
            <a:off x="0" y="1198563"/>
            <a:ext cx="9144000" cy="1323975"/>
          </a:xfrm>
          <a:prstGeom prst="rect">
            <a:avLst/>
          </a:prstGeom>
        </p:spPr>
        <p:txBody>
          <a:bodyPr>
            <a:spAutoFit/>
          </a:bodyPr>
          <a:lstStyle/>
          <a:p>
            <a:pPr algn="ctr">
              <a:defRPr/>
            </a:pPr>
            <a:r>
              <a:rPr lang="es-AR" sz="2000" b="1" u="none" dirty="0">
                <a:solidFill>
                  <a:schemeClr val="tx2"/>
                </a:solidFill>
                <a:latin typeface="+mj-lt"/>
                <a:ea typeface="ＭＳ Ｐゴシック" pitchFamily="34" charset="-128"/>
                <a:cs typeface="+mn-cs"/>
              </a:rPr>
              <a:t>REQUISITOS PARA </a:t>
            </a:r>
            <a:r>
              <a:rPr lang="es-AR" sz="2000" b="1" u="none" dirty="0">
                <a:solidFill>
                  <a:schemeClr val="tx2"/>
                </a:solidFill>
                <a:ea typeface="ＭＳ Ｐゴシック" pitchFamily="34" charset="-128"/>
                <a:cs typeface="+mn-cs"/>
              </a:rPr>
              <a:t>Concepto 662 y 668: Gastos de Turismo y Viajes  de operadores  turísticos por servicios que fueron contratados por viajeros al exterior / Cartera del operador turístico.</a:t>
            </a:r>
            <a:endParaRPr lang="es-ES" sz="2000" b="1" u="none" dirty="0">
              <a:solidFill>
                <a:schemeClr val="tx2"/>
              </a:solidFill>
              <a:ea typeface="ＭＳ Ｐゴシック" pitchFamily="34" charset="-128"/>
              <a:cs typeface="+mn-cs"/>
            </a:endParaRPr>
          </a:p>
          <a:p>
            <a:pPr>
              <a:defRPr/>
            </a:pPr>
            <a:r>
              <a:rPr lang="es-AR" sz="2000" b="1" u="none" dirty="0">
                <a:solidFill>
                  <a:schemeClr val="tx2"/>
                </a:solidFill>
                <a:latin typeface="+mj-lt"/>
                <a:ea typeface="ＭＳ Ｐゴシック" pitchFamily="34" charset="-128"/>
                <a:cs typeface="+mn-cs"/>
              </a:rPr>
              <a:t> </a:t>
            </a:r>
            <a:endParaRPr lang="es-ES" sz="2000" b="1" u="none" dirty="0">
              <a:solidFill>
                <a:schemeClr val="tx2"/>
              </a:solidFill>
              <a:latin typeface="+mj-lt"/>
              <a:ea typeface="ＭＳ Ｐゴシック" pitchFamily="34" charset="-128"/>
              <a:cs typeface="+mn-cs"/>
            </a:endParaRPr>
          </a:p>
        </p:txBody>
      </p:sp>
      <p:sp>
        <p:nvSpPr>
          <p:cNvPr id="4" name="3 Rectángulo"/>
          <p:cNvSpPr/>
          <p:nvPr/>
        </p:nvSpPr>
        <p:spPr>
          <a:xfrm>
            <a:off x="476250" y="2374900"/>
            <a:ext cx="8324850" cy="4708525"/>
          </a:xfrm>
          <a:prstGeom prst="rect">
            <a:avLst/>
          </a:prstGeom>
        </p:spPr>
        <p:txBody>
          <a:bodyPr>
            <a:spAutoFit/>
          </a:bodyPr>
          <a:lstStyle/>
          <a:p>
            <a:pPr>
              <a:buFont typeface="Wingdings" pitchFamily="2" charset="2"/>
              <a:buChar char="ü"/>
              <a:defRPr/>
            </a:pPr>
            <a:r>
              <a:rPr lang="es-AR" sz="2000" u="none" dirty="0">
                <a:solidFill>
                  <a:schemeClr val="tx2"/>
                </a:solidFill>
                <a:latin typeface="+mj-lt"/>
                <a:ea typeface="ＭＳ Ｐゴシック" pitchFamily="34" charset="-128"/>
                <a:cs typeface="+mn-cs"/>
              </a:rPr>
              <a:t>BOLETA DE VENTA.</a:t>
            </a:r>
          </a:p>
          <a:p>
            <a:pPr>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FACTURA DE VENTA.</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CONTRATO COMERCIAL..</a:t>
            </a:r>
          </a:p>
          <a:p>
            <a:pPr>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LISTADO DE PERSONAS QUE VIAJAN CON DATOS DE LA OPERACIÓN.</a:t>
            </a:r>
          </a:p>
          <a:p>
            <a:pPr>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CD  DE RESPALDO DEL PUNTO ANTERIOR.</a:t>
            </a:r>
          </a:p>
          <a:p>
            <a:pPr>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DJAS.</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EVIDENCIAR RESIDENCIA DE LOS PASAJEROS.</a:t>
            </a:r>
          </a:p>
          <a:p>
            <a:pPr>
              <a:buFont typeface="Wingdings" pitchFamily="2" charset="2"/>
              <a:buChar char="ü"/>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endParaRPr lang="es-ES" sz="2000"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52400" y="857250"/>
            <a:ext cx="9010650" cy="5324535"/>
          </a:xfrm>
          <a:prstGeom prst="rect">
            <a:avLst/>
          </a:prstGeom>
        </p:spPr>
        <p:txBody>
          <a:bodyPr>
            <a:spAutoFit/>
          </a:bodyPr>
          <a:lstStyle/>
          <a:p>
            <a:pPr marL="457200" indent="-457200" algn="just">
              <a:buClr>
                <a:srgbClr val="FFFFFF"/>
              </a:buClr>
              <a:buFont typeface="Calibri" pitchFamily="34" charset="0"/>
              <a:buAutoNum type="arabicPeriod"/>
            </a:pPr>
            <a:r>
              <a:rPr lang="es-AR" sz="2000" b="1" u="none" dirty="0" smtClean="0">
                <a:solidFill>
                  <a:schemeClr val="tx2"/>
                </a:solidFill>
                <a:latin typeface="Calibri" pitchFamily="34" charset="0"/>
              </a:rPr>
              <a:t>El BCRA estableció el plazo de 15 días hábiles a partir de la fecha de desembolso, para liquidación e ingreso de divisas y dentro de los plazos establecidos por la Resol. 142/12 y complementarias. (Com. A-5300).</a:t>
            </a:r>
            <a:endParaRPr lang="es-AR" sz="2000" b="1" u="none" dirty="0">
              <a:solidFill>
                <a:schemeClr val="tx2"/>
              </a:solidFill>
              <a:latin typeface="Calibri" pitchFamily="34" charset="0"/>
            </a:endParaRPr>
          </a:p>
          <a:p>
            <a:pPr marL="457200" indent="-457200" algn="just">
              <a:buClr>
                <a:srgbClr val="FFFFFF"/>
              </a:buClr>
              <a:buFont typeface="Wingdings" pitchFamily="2" charset="2"/>
              <a:buChar char="ü"/>
            </a:pPr>
            <a:endParaRPr lang="es-AR" sz="2000" b="1" u="none" dirty="0">
              <a:solidFill>
                <a:schemeClr val="tx2"/>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chemeClr val="tx2"/>
                </a:solidFill>
                <a:latin typeface="Calibri" pitchFamily="34" charset="0"/>
              </a:rPr>
              <a:t>Para los cobros de exportaciones de bienes, anticipos, y prefinanciaciones de exportación, existe la obligación de acreditar una cuenta a la vista a nombre del beneficiario en una entidad </a:t>
            </a:r>
            <a:r>
              <a:rPr lang="es-AR" sz="2000" b="1" u="none" dirty="0" smtClean="0">
                <a:solidFill>
                  <a:schemeClr val="tx2"/>
                </a:solidFill>
                <a:latin typeface="Calibri" pitchFamily="34" charset="0"/>
              </a:rPr>
              <a:t>local.</a:t>
            </a:r>
            <a:endParaRPr lang="es-AR" sz="2000" b="1" u="none" dirty="0">
              <a:solidFill>
                <a:schemeClr val="tx2"/>
              </a:solidFill>
              <a:latin typeface="Calibri" pitchFamily="34" charset="0"/>
            </a:endParaRPr>
          </a:p>
          <a:p>
            <a:pPr marL="457200" indent="-457200">
              <a:buClr>
                <a:srgbClr val="FFFFFF"/>
              </a:buClr>
            </a:pPr>
            <a:endParaRPr lang="es-AR" sz="2000" b="1" u="none" dirty="0">
              <a:solidFill>
                <a:schemeClr val="tx2"/>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chemeClr val="tx2"/>
                </a:solidFill>
                <a:latin typeface="Calibri" pitchFamily="34" charset="0"/>
              </a:rPr>
              <a:t>EMPRESAS </a:t>
            </a:r>
            <a:r>
              <a:rPr lang="es-AR" sz="2000" b="1" u="none" dirty="0" smtClean="0">
                <a:solidFill>
                  <a:schemeClr val="tx2"/>
                </a:solidFill>
                <a:latin typeface="Calibri" pitchFamily="34" charset="0"/>
              </a:rPr>
              <a:t>VINCULADAS: rige </a:t>
            </a:r>
            <a:r>
              <a:rPr lang="es-AR" sz="2000" b="1" u="none" dirty="0">
                <a:solidFill>
                  <a:schemeClr val="tx2"/>
                </a:solidFill>
                <a:latin typeface="Calibri" pitchFamily="34" charset="0"/>
              </a:rPr>
              <a:t>el plazo de 30 días corridos establecido por la Res. 231/12 del ME siempre que al 22/08/2012 no hayan obtenido el cumplido de embarque.</a:t>
            </a:r>
          </a:p>
          <a:p>
            <a:pPr marL="457200" indent="-457200" algn="just">
              <a:buClr>
                <a:srgbClr val="FFFFFF"/>
              </a:buClr>
              <a:buFont typeface="Wingdings" pitchFamily="2" charset="2"/>
              <a:buChar char="ü"/>
            </a:pPr>
            <a:endParaRPr lang="es-AR" sz="2000" b="1" u="none" dirty="0">
              <a:solidFill>
                <a:schemeClr val="tx2"/>
              </a:solidFill>
              <a:latin typeface="Calibri" pitchFamily="34" charset="0"/>
            </a:endParaRPr>
          </a:p>
          <a:p>
            <a:pPr marL="457200" indent="-457200" algn="just">
              <a:buClr>
                <a:srgbClr val="FFFFFF"/>
              </a:buClr>
              <a:buFont typeface="Calibri" pitchFamily="34" charset="0"/>
              <a:buAutoNum type="arabicPeriod"/>
            </a:pPr>
            <a:r>
              <a:rPr lang="es-AR" sz="2000" b="1" u="none" dirty="0">
                <a:solidFill>
                  <a:schemeClr val="tx2"/>
                </a:solidFill>
                <a:latin typeface="Calibri" pitchFamily="34" charset="0"/>
              </a:rPr>
              <a:t>Rige el plazo de 10 días hábiles para ingresar divisas desde cuentas del Exterior de exportadores a cuentas de corresponsalía de  Bancos Locales, establecido por la Com. A 4860.</a:t>
            </a:r>
          </a:p>
          <a:p>
            <a:pPr marL="457200" indent="-457200" algn="just"/>
            <a:endParaRPr lang="es-AR" sz="2000" b="1" u="none" dirty="0">
              <a:solidFill>
                <a:schemeClr val="tx2"/>
              </a:solidFill>
              <a:latin typeface="Calibri" pitchFamily="34" charset="0"/>
            </a:endParaRPr>
          </a:p>
          <a:p>
            <a:pPr marL="457200" indent="-457200"/>
            <a:endParaRPr lang="es-AR" sz="2000" b="1" u="none" dirty="0">
              <a:solidFill>
                <a:schemeClr val="tx2"/>
              </a:solidFill>
              <a:latin typeface="Calibri" pitchFamily="34" charset="0"/>
            </a:endParaRPr>
          </a:p>
        </p:txBody>
      </p:sp>
      <p:sp>
        <p:nvSpPr>
          <p:cNvPr id="24578" name="3 CuadroTexto"/>
          <p:cNvSpPr txBox="1">
            <a:spLocks noChangeArrowheads="1"/>
          </p:cNvSpPr>
          <p:nvPr/>
        </p:nvSpPr>
        <p:spPr bwMode="auto">
          <a:xfrm>
            <a:off x="1295400" y="95250"/>
            <a:ext cx="6591300" cy="523875"/>
          </a:xfrm>
          <a:prstGeom prst="rect">
            <a:avLst/>
          </a:prstGeom>
          <a:noFill/>
          <a:ln w="9525">
            <a:noFill/>
            <a:miter lim="800000"/>
            <a:headEnd/>
            <a:tailEnd/>
          </a:ln>
        </p:spPr>
        <p:txBody>
          <a:bodyPr>
            <a:spAutoFit/>
          </a:bodyPr>
          <a:lstStyle/>
          <a:p>
            <a:pPr algn="ctr"/>
            <a:r>
              <a:rPr lang="es-AR" sz="2800" b="1" u="none">
                <a:solidFill>
                  <a:schemeClr val="bg1"/>
                </a:solidFill>
                <a:latin typeface="Arial Unicode MS"/>
                <a:ea typeface="Arial Unicode MS"/>
                <a:cs typeface="Arial Unicode MS"/>
              </a:rPr>
              <a:t>COBRO DE EXPORTACIÓN</a:t>
            </a:r>
            <a:endParaRPr lang="es-ES" sz="2800" b="1" u="none">
              <a:solidFill>
                <a:schemeClr val="bg1"/>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23888" y="-11430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bg1"/>
                </a:solidFill>
                <a:latin typeface="Calibri" pitchFamily="34" charset="0"/>
                <a:ea typeface="+mj-ea"/>
                <a:cs typeface="+mj-cs"/>
              </a:rPr>
              <a:t>UTILIDADES Y DIVIDENDOS</a:t>
            </a:r>
            <a:endParaRPr lang="es-ES" sz="3600" u="none" kern="0" dirty="0">
              <a:solidFill>
                <a:schemeClr val="bg1"/>
              </a:solidFill>
              <a:latin typeface="Calibri" pitchFamily="34" charset="0"/>
              <a:ea typeface="+mj-ea"/>
              <a:cs typeface="+mj-cs"/>
            </a:endParaRPr>
          </a:p>
        </p:txBody>
      </p:sp>
      <p:sp>
        <p:nvSpPr>
          <p:cNvPr id="3" name="2 Rectángulo"/>
          <p:cNvSpPr/>
          <p:nvPr/>
        </p:nvSpPr>
        <p:spPr>
          <a:xfrm>
            <a:off x="0" y="1198563"/>
            <a:ext cx="8820150" cy="5324475"/>
          </a:xfrm>
          <a:prstGeom prst="rect">
            <a:avLst/>
          </a:prstGeom>
        </p:spPr>
        <p:txBody>
          <a:bodyPr>
            <a:spAutoFit/>
          </a:bodyPr>
          <a:lstStyle/>
          <a:p>
            <a:pPr>
              <a:buFont typeface="Wingdings" pitchFamily="2" charset="2"/>
              <a:buChar char="ü"/>
              <a:defRPr/>
            </a:pPr>
            <a:endParaRPr lang="es-ES"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b="1" u="none" dirty="0">
                <a:solidFill>
                  <a:schemeClr val="tx2"/>
                </a:solidFill>
                <a:latin typeface="+mj-lt"/>
                <a:ea typeface="ＭＳ Ｐゴシック" pitchFamily="34" charset="-128"/>
                <a:cs typeface="+mn-cs"/>
              </a:rPr>
              <a:t>BOLETO DE VENTA</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COPIA ’FIEL’ DEL ACTA DE ASAMBLEA</a:t>
            </a:r>
            <a:r>
              <a:rPr lang="es-AR" sz="2000" u="none" dirty="0">
                <a:solidFill>
                  <a:schemeClr val="tx2"/>
                </a:solidFill>
                <a:latin typeface="+mj-lt"/>
                <a:ea typeface="ＭＳ Ｐゴシック" pitchFamily="34" charset="-128"/>
                <a:cs typeface="+mn-cs"/>
              </a:rPr>
              <a:t>, CON ORDEN DEL DÍA DE TEMAS A TRATAR ENTRE ELLOS BALANCE Y DISTRIBUCION DE DIVIDENDOS (en una SRL puede denominarse acta de deliberación de Socios).</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COPIA ‘FIEL’ DEL ACTA DE DIRECTORIO</a:t>
            </a:r>
            <a:r>
              <a:rPr lang="es-AR" sz="2000" u="none" dirty="0">
                <a:solidFill>
                  <a:schemeClr val="tx2"/>
                </a:solidFill>
                <a:latin typeface="+mj-lt"/>
                <a:ea typeface="ＭＳ Ｐゴシック" pitchFamily="34" charset="-128"/>
                <a:cs typeface="+mn-cs"/>
              </a:rPr>
              <a:t>, QUE AUTORICE A DICHA DISTRIBUCION DE DIVIDENDOS Y TRANSFERENCIA DE FONDOS AL EXTERIOR (en una SRL si la gerencia es colegiada, acta pasada en libro especial que convoque a reunión de socios, para resolver dicha distribución y transferencia de dividendos).</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COPIA ‘FIEL’ DEL REGISTRO DE ACCIONISTAS.</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COPIA ‘FIEL’ DE LA DOCUMENTACIÓN </a:t>
            </a:r>
            <a:r>
              <a:rPr lang="es-AR" sz="2000" u="none" dirty="0">
                <a:solidFill>
                  <a:schemeClr val="tx2"/>
                </a:solidFill>
                <a:latin typeface="+mj-lt"/>
                <a:ea typeface="ＭＳ Ｐゴシック" pitchFamily="34" charset="-128"/>
                <a:cs typeface="+mn-cs"/>
              </a:rPr>
              <a:t>DONDE CONSTE LA </a:t>
            </a:r>
          </a:p>
          <a:p>
            <a:pPr>
              <a:defRPr/>
            </a:pPr>
            <a:r>
              <a:rPr lang="es-AR" sz="2000" u="none" dirty="0">
                <a:solidFill>
                  <a:schemeClr val="tx2"/>
                </a:solidFill>
                <a:latin typeface="+mj-lt"/>
                <a:ea typeface="ＭＳ Ｐゴシック" pitchFamily="34" charset="-128"/>
                <a:cs typeface="+mn-cs"/>
              </a:rPr>
              <a:t> RESIDENCIA DE LOS ACCIONISTAS.</a:t>
            </a:r>
          </a:p>
          <a:p>
            <a:pPr>
              <a:defRPr/>
            </a:pPr>
            <a:endParaRPr lang="es-AR" sz="2000" u="none" dirty="0">
              <a:solidFill>
                <a:schemeClr val="tx2"/>
              </a:solidFill>
              <a:latin typeface="+mj-lt"/>
              <a:ea typeface="ＭＳ Ｐゴシック" pitchFamily="34" charset="-128"/>
              <a:cs typeface="+mn-cs"/>
            </a:endParaRPr>
          </a:p>
        </p:txBody>
      </p:sp>
      <p:sp>
        <p:nvSpPr>
          <p:cNvPr id="4" name="3 CuadroTexto"/>
          <p:cNvSpPr txBox="1"/>
          <p:nvPr/>
        </p:nvSpPr>
        <p:spPr>
          <a:xfrm>
            <a:off x="247650" y="838200"/>
            <a:ext cx="2381250" cy="523875"/>
          </a:xfrm>
          <a:prstGeom prst="rect">
            <a:avLst/>
          </a:prstGeom>
          <a:noFill/>
        </p:spPr>
        <p:txBody>
          <a:bodyPr>
            <a:spAutoFit/>
          </a:bodyPr>
          <a:lstStyle/>
          <a:p>
            <a:pPr>
              <a:defRPr/>
            </a:pPr>
            <a:r>
              <a:rPr lang="es-AR" sz="2800" b="1" u="none" dirty="0">
                <a:solidFill>
                  <a:schemeClr val="tx2"/>
                </a:solidFill>
                <a:latin typeface="+mj-lt"/>
                <a:ea typeface="ＭＳ Ｐゴシック" pitchFamily="34" charset="-128"/>
                <a:cs typeface="+mn-cs"/>
              </a:rPr>
              <a:t>REQUISITOS</a:t>
            </a:r>
            <a:endParaRPr lang="es-ES" sz="2800" b="1"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14400" y="-152400"/>
            <a:ext cx="8229600" cy="1138238"/>
          </a:xfrm>
          <a:prstGeom prst="rect">
            <a:avLst/>
          </a:prstGeom>
          <a:noFill/>
          <a:ln w="9525">
            <a:noFill/>
            <a:miter lim="800000"/>
            <a:headEnd/>
            <a:tailEnd/>
          </a:ln>
          <a:effectLst/>
        </p:spPr>
        <p:txBody>
          <a:bodyPr anchor="ctr"/>
          <a:lstStyle/>
          <a:p>
            <a:pPr algn="ctr">
              <a:defRPr/>
            </a:pPr>
            <a:r>
              <a:rPr lang="es-AR" sz="3600" u="none" kern="0" dirty="0">
                <a:solidFill>
                  <a:schemeClr val="bg1"/>
                </a:solidFill>
                <a:latin typeface="Calibri" pitchFamily="34" charset="0"/>
                <a:ea typeface="+mj-ea"/>
                <a:cs typeface="+mj-cs"/>
              </a:rPr>
              <a:t>UTILIDADES Y DIVIDENDOS</a:t>
            </a:r>
            <a:endParaRPr lang="es-ES" sz="3600" u="none" kern="0" dirty="0">
              <a:solidFill>
                <a:schemeClr val="bg1"/>
              </a:solidFill>
              <a:latin typeface="Calibri" pitchFamily="34" charset="0"/>
              <a:ea typeface="+mj-ea"/>
              <a:cs typeface="+mj-cs"/>
            </a:endParaRPr>
          </a:p>
        </p:txBody>
      </p:sp>
      <p:sp>
        <p:nvSpPr>
          <p:cNvPr id="3" name="2 Rectángulo"/>
          <p:cNvSpPr/>
          <p:nvPr/>
        </p:nvSpPr>
        <p:spPr>
          <a:xfrm>
            <a:off x="228600" y="2036763"/>
            <a:ext cx="8610600" cy="4402137"/>
          </a:xfrm>
          <a:prstGeom prst="rect">
            <a:avLst/>
          </a:prstGeom>
        </p:spPr>
        <p:txBody>
          <a:bodyPr>
            <a:spAutoFit/>
          </a:bodyPr>
          <a:lstStyle/>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BALANCE CERRADO, AUDITADO POR CPN Y LEGALIZADO POR CPCE EN ORIGINAL, DONDE SURJA EL MONTO A DISTRIBUIR</a:t>
            </a:r>
            <a:r>
              <a:rPr lang="es-AR" sz="2000" u="none" dirty="0">
                <a:solidFill>
                  <a:schemeClr val="tx2"/>
                </a:solidFill>
                <a:latin typeface="+mj-lt"/>
                <a:ea typeface="ＭＳ Ｐゴシック" pitchFamily="34" charset="-128"/>
                <a:cs typeface="+mn-cs"/>
              </a:rPr>
              <a:t>.</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CERTIFICACION CONTABLE </a:t>
            </a:r>
            <a:r>
              <a:rPr lang="es-AR" sz="2000" u="none" dirty="0">
                <a:solidFill>
                  <a:schemeClr val="tx2"/>
                </a:solidFill>
                <a:latin typeface="+mj-lt"/>
                <a:ea typeface="ＭＳ Ｐゴシック" pitchFamily="34" charset="-128"/>
                <a:cs typeface="+mn-cs"/>
              </a:rPr>
              <a:t>ORIGINAL LEGALIZADA POR CPCE,  INDICANDO EL MONTO SOLICITADO A TRANSFERIR, EN FUNCIÓN A LOS DIVIDENDOS AUTORIZADOS A DISTRIBUIR QUE SURGEN COMO RESULTADO EN EL BALANCE MENCIONADO, AÚN PERMANECE IMPAGO;  Y DECLARANDO “la verificación de la no existencia de hechos posteriores al cierre que hubiesen incidido en desmedro de la situación económica y financiera de la compañía</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VALIDACIÓN COM. A 3602</a:t>
            </a:r>
            <a:r>
              <a:rPr lang="es-AR" sz="2000" u="none" dirty="0">
                <a:solidFill>
                  <a:schemeClr val="tx2"/>
                </a:solidFill>
                <a:latin typeface="+mj-lt"/>
                <a:ea typeface="ＭＳ Ｐゴシック" pitchFamily="34" charset="-128"/>
                <a:cs typeface="+mn-cs"/>
              </a:rPr>
              <a:t>, DE CORRESPONDER.</a:t>
            </a:r>
          </a:p>
          <a:p>
            <a:pP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Font typeface="Wingdings" pitchFamily="2" charset="2"/>
              <a:buChar char="ü"/>
              <a:defRPr/>
            </a:pPr>
            <a:r>
              <a:rPr lang="es-AR" sz="2000" u="none" dirty="0">
                <a:solidFill>
                  <a:schemeClr val="tx2"/>
                </a:solidFill>
                <a:latin typeface="+mj-lt"/>
                <a:ea typeface="ＭＳ Ｐゴシック" pitchFamily="34" charset="-128"/>
                <a:cs typeface="+mn-cs"/>
              </a:rPr>
              <a:t> </a:t>
            </a:r>
            <a:r>
              <a:rPr lang="es-AR" sz="2000" b="1" u="none" dirty="0">
                <a:solidFill>
                  <a:schemeClr val="tx2"/>
                </a:solidFill>
                <a:latin typeface="+mj-lt"/>
                <a:ea typeface="ＭＳ Ｐゴシック" pitchFamily="34" charset="-128"/>
                <a:cs typeface="+mn-cs"/>
              </a:rPr>
              <a:t>VALIDACION COM. A 4237</a:t>
            </a:r>
            <a:r>
              <a:rPr lang="es-AR" sz="2000" u="none" dirty="0">
                <a:solidFill>
                  <a:schemeClr val="tx2"/>
                </a:solidFill>
                <a:latin typeface="+mj-lt"/>
                <a:ea typeface="ＭＳ Ｐゴシック" pitchFamily="34" charset="-128"/>
                <a:cs typeface="+mn-cs"/>
              </a:rPr>
              <a:t>, O DDJJ EN CASO DE NO CORRESPONDER.</a:t>
            </a:r>
            <a:endParaRPr lang="es-ES" sz="2000" u="none" dirty="0">
              <a:solidFill>
                <a:schemeClr val="tx2"/>
              </a:solidFill>
              <a:latin typeface="+mj-lt"/>
              <a:ea typeface="ＭＳ Ｐゴシック" pitchFamily="34" charset="-128"/>
              <a:cs typeface="+mn-cs"/>
            </a:endParaRPr>
          </a:p>
        </p:txBody>
      </p:sp>
      <p:sp>
        <p:nvSpPr>
          <p:cNvPr id="4" name="3 CuadroTexto"/>
          <p:cNvSpPr txBox="1"/>
          <p:nvPr/>
        </p:nvSpPr>
        <p:spPr>
          <a:xfrm>
            <a:off x="247650" y="1600200"/>
            <a:ext cx="2381250" cy="523875"/>
          </a:xfrm>
          <a:prstGeom prst="rect">
            <a:avLst/>
          </a:prstGeom>
          <a:noFill/>
        </p:spPr>
        <p:txBody>
          <a:bodyPr>
            <a:spAutoFit/>
          </a:bodyPr>
          <a:lstStyle/>
          <a:p>
            <a:pPr>
              <a:defRPr/>
            </a:pPr>
            <a:r>
              <a:rPr lang="es-AR" sz="2800" b="1" u="none" dirty="0">
                <a:solidFill>
                  <a:schemeClr val="tx2"/>
                </a:solidFill>
                <a:latin typeface="+mj-lt"/>
                <a:ea typeface="ＭＳ Ｐゴシック" pitchFamily="34" charset="-128"/>
                <a:cs typeface="+mn-cs"/>
              </a:rPr>
              <a:t>REQUISITOS</a:t>
            </a:r>
            <a:endParaRPr lang="es-ES" sz="2800" b="1"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628650"/>
            <a:ext cx="9144000" cy="6238875"/>
          </a:xfrm>
          <a:prstGeom prst="rect">
            <a:avLst/>
          </a:prstGeom>
          <a:noFill/>
        </p:spPr>
        <p:txBody>
          <a:bodyPr>
            <a:spAutoFit/>
          </a:bodyPr>
          <a:lstStyle/>
          <a:p>
            <a:pPr algn="ctr">
              <a:defRPr/>
            </a:pPr>
            <a:r>
              <a:rPr lang="es-AR" sz="4800" b="1" i="1" u="none" dirty="0">
                <a:solidFill>
                  <a:schemeClr val="tx2"/>
                </a:solidFill>
                <a:latin typeface="+mn-lt"/>
                <a:ea typeface="ＭＳ Ｐゴシック" pitchFamily="34" charset="-128"/>
                <a:cs typeface="+mn-cs"/>
              </a:rPr>
              <a:t>TRANSFERENCIAS AL EXTERIOR REPATRIACIONES NO RESIDENTES</a:t>
            </a:r>
          </a:p>
          <a:p>
            <a:pPr algn="ctr">
              <a:defRPr/>
            </a:pPr>
            <a:endParaRPr lang="es-AR" sz="1800" b="1" i="1" u="none" dirty="0">
              <a:solidFill>
                <a:schemeClr val="tx2"/>
              </a:solidFill>
              <a:latin typeface="+mn-lt"/>
              <a:ea typeface="ＭＳ Ｐゴシック" pitchFamily="34" charset="-128"/>
              <a:cs typeface="+mn-cs"/>
            </a:endParaRPr>
          </a:p>
          <a:p>
            <a:pPr algn="ctr">
              <a:defRPr/>
            </a:pPr>
            <a:r>
              <a:rPr lang="es-AR" sz="1600" u="none" dirty="0">
                <a:solidFill>
                  <a:schemeClr val="tx2"/>
                </a:solidFill>
                <a:latin typeface="Calibri" pitchFamily="34" charset="0"/>
                <a:ea typeface="ＭＳ Ｐゴシック" pitchFamily="34" charset="-128"/>
                <a:cs typeface="+mn-cs"/>
              </a:rPr>
              <a:t>839 Repatriación de inversiones en inmuebles en el país de no residentes.</a:t>
            </a:r>
          </a:p>
          <a:p>
            <a:pPr algn="ctr">
              <a:defRPr/>
            </a:pPr>
            <a:endParaRPr lang="es-AR" sz="1600" u="none" dirty="0">
              <a:solidFill>
                <a:schemeClr val="tx2"/>
              </a:solidFill>
              <a:latin typeface="Calibri" pitchFamily="34" charset="0"/>
              <a:ea typeface="ＭＳ Ｐゴシック" pitchFamily="34" charset="-128"/>
              <a:cs typeface="+mn-cs"/>
            </a:endParaRPr>
          </a:p>
          <a:p>
            <a:pPr algn="ctr">
              <a:defRPr/>
            </a:pPr>
            <a:r>
              <a:rPr lang="es-AR" sz="1600" u="none" dirty="0">
                <a:solidFill>
                  <a:schemeClr val="tx2"/>
                </a:solidFill>
                <a:latin typeface="Calibri" pitchFamily="34" charset="0"/>
                <a:ea typeface="ＭＳ Ｐゴシック" pitchFamily="34" charset="-128"/>
                <a:cs typeface="+mn-cs"/>
              </a:rPr>
              <a:t>857 Repatriación de inversiones de portafolio en el país de no residentes.</a:t>
            </a:r>
          </a:p>
          <a:p>
            <a:pPr algn="ctr">
              <a:defRPr/>
            </a:pPr>
            <a:endParaRPr lang="es-AR" sz="1600" u="none" dirty="0">
              <a:solidFill>
                <a:schemeClr val="tx2"/>
              </a:solidFill>
              <a:latin typeface="Calibri" pitchFamily="34" charset="0"/>
              <a:ea typeface="ＭＳ Ｐゴシック" pitchFamily="34" charset="-128"/>
              <a:cs typeface="+mn-cs"/>
            </a:endParaRPr>
          </a:p>
          <a:p>
            <a:pPr algn="ctr">
              <a:defRPr/>
            </a:pPr>
            <a:r>
              <a:rPr lang="es-AR" sz="1600" u="none" dirty="0">
                <a:solidFill>
                  <a:schemeClr val="tx2"/>
                </a:solidFill>
                <a:latin typeface="Calibri" pitchFamily="34" charset="0"/>
                <a:ea typeface="ＭＳ Ｐゴシック" pitchFamily="34" charset="-128"/>
                <a:cs typeface="+mn-cs"/>
              </a:rPr>
              <a:t>877 Otras repatriaciones de inversiones directas en el país de no residentes.</a:t>
            </a:r>
          </a:p>
          <a:p>
            <a:pPr algn="ctr">
              <a:defRPr/>
            </a:pPr>
            <a:endParaRPr lang="es-AR" sz="1600" u="none" dirty="0">
              <a:solidFill>
                <a:schemeClr val="tx2"/>
              </a:solidFill>
              <a:latin typeface="Calibri" pitchFamily="34" charset="0"/>
              <a:ea typeface="ＭＳ Ｐゴシック" pitchFamily="34" charset="-128"/>
              <a:cs typeface="+mn-cs"/>
            </a:endParaRPr>
          </a:p>
          <a:p>
            <a:pPr algn="ctr">
              <a:defRPr/>
            </a:pPr>
            <a:endParaRPr lang="es-AR" sz="1600" u="none" dirty="0">
              <a:solidFill>
                <a:schemeClr val="bg1"/>
              </a:solidFill>
              <a:latin typeface="Calibri" pitchFamily="34" charset="0"/>
              <a:ea typeface="ＭＳ Ｐゴシック" pitchFamily="34" charset="-128"/>
              <a:cs typeface="+mn-cs"/>
            </a:endParaRPr>
          </a:p>
          <a:p>
            <a:pPr algn="ctr">
              <a:defRPr/>
            </a:pPr>
            <a:r>
              <a:rPr lang="es-AR" sz="1600" u="none" dirty="0">
                <a:solidFill>
                  <a:schemeClr val="bg1"/>
                </a:solidFill>
                <a:latin typeface="Calibri" pitchFamily="34" charset="0"/>
                <a:ea typeface="ＭＳ Ｐゴシック" pitchFamily="34" charset="-128"/>
                <a:cs typeface="+mn-cs"/>
              </a:rPr>
              <a:t>COMUNICACIÓN “A” 4662 y MODIF. “A” 4692, “A” 4940, “A” 5237,</a:t>
            </a:r>
          </a:p>
          <a:p>
            <a:pPr algn="ctr">
              <a:defRPr/>
            </a:pPr>
            <a:r>
              <a:rPr lang="es-AR" sz="1600" u="none" dirty="0">
                <a:solidFill>
                  <a:schemeClr val="bg1"/>
                </a:solidFill>
                <a:latin typeface="Calibri" pitchFamily="34" charset="0"/>
                <a:ea typeface="ＭＳ Ｐゴシック" pitchFamily="34" charset="-128"/>
                <a:cs typeface="+mn-cs"/>
              </a:rPr>
              <a:t>COMUNICACIÓN “A” 4550</a:t>
            </a:r>
          </a:p>
          <a:p>
            <a:pPr algn="ctr">
              <a:defRPr/>
            </a:pPr>
            <a:r>
              <a:rPr lang="es-AR" sz="1600" u="none" dirty="0">
                <a:solidFill>
                  <a:schemeClr val="bg1"/>
                </a:solidFill>
                <a:latin typeface="Calibri" pitchFamily="34" charset="0"/>
                <a:ea typeface="ＭＳ Ｐゴシック" pitchFamily="34" charset="-128"/>
                <a:cs typeface="+mn-cs"/>
              </a:rPr>
              <a:t>COMUNICACIÓN “C” 41.003</a:t>
            </a:r>
          </a:p>
          <a:p>
            <a:pPr algn="ctr">
              <a:defRPr/>
            </a:pPr>
            <a:r>
              <a:rPr lang="es-AR" sz="1600" u="none" dirty="0">
                <a:solidFill>
                  <a:schemeClr val="bg1"/>
                </a:solidFill>
                <a:latin typeface="Calibri" pitchFamily="34" charset="0"/>
                <a:ea typeface="ＭＳ Ｐゴシック" pitchFamily="34" charset="-128"/>
                <a:cs typeface="+mn-cs"/>
              </a:rPr>
              <a:t>DECRETO 1.344/98</a:t>
            </a:r>
            <a:endParaRPr lang="es-ES" sz="1600" u="none" dirty="0">
              <a:solidFill>
                <a:schemeClr val="bg1"/>
              </a:solidFill>
              <a:latin typeface="Calibri" pitchFamily="34" charset="0"/>
              <a:ea typeface="ＭＳ Ｐゴシック" pitchFamily="34" charset="-128"/>
              <a:cs typeface="+mn-cs"/>
            </a:endParaRPr>
          </a:p>
          <a:p>
            <a:pPr algn="ctr">
              <a:defRPr/>
            </a:pPr>
            <a:endParaRPr lang="es-AR" sz="4800" b="1" i="1" u="none" dirty="0">
              <a:solidFill>
                <a:schemeClr val="tx2"/>
              </a:solidFill>
              <a:latin typeface="+mn-lt"/>
              <a:ea typeface="ＭＳ Ｐゴシック" pitchFamily="34" charset="-128"/>
              <a:cs typeface="+mn-cs"/>
            </a:endParaRPr>
          </a:p>
          <a:p>
            <a:pPr algn="ctr">
              <a:defRPr/>
            </a:pPr>
            <a:endParaRPr lang="es-AR" sz="4800" b="1" i="1"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0" y="1811338"/>
            <a:ext cx="9144000" cy="4535487"/>
          </a:xfrm>
          <a:prstGeom prst="rect">
            <a:avLst/>
          </a:prstGeom>
        </p:spPr>
        <p:txBody>
          <a:bodyPr/>
          <a:lstStyle/>
          <a:p>
            <a:pPr>
              <a:defRPr/>
            </a:pPr>
            <a:r>
              <a:rPr lang="es-AR" sz="2000" dirty="0" smtClean="0">
                <a:solidFill>
                  <a:schemeClr val="tx2"/>
                </a:solidFill>
              </a:rPr>
              <a:t>La Comunicación “A” 4662 y modificatorias (“A” 4692, “A” 4940, “A” 5237), regulan el acceso al mercado de cambios por parte de </a:t>
            </a:r>
            <a:r>
              <a:rPr lang="es-AR" sz="2000" b="1" u="sng" dirty="0" smtClean="0">
                <a:solidFill>
                  <a:schemeClr val="tx2"/>
                </a:solidFill>
              </a:rPr>
              <a:t>no residentes </a:t>
            </a:r>
            <a:r>
              <a:rPr lang="es-AR" sz="2000" dirty="0" smtClean="0">
                <a:solidFill>
                  <a:schemeClr val="tx2"/>
                </a:solidFill>
              </a:rPr>
              <a:t>.</a:t>
            </a:r>
          </a:p>
          <a:p>
            <a:pPr algn="just" eaLnBrk="1" hangingPunct="1">
              <a:buFont typeface="Wingdings" pitchFamily="2" charset="2"/>
              <a:buNone/>
              <a:defRPr/>
            </a:pPr>
            <a:endParaRPr lang="es-AR" sz="2000" dirty="0" smtClean="0">
              <a:solidFill>
                <a:schemeClr val="tx2"/>
              </a:solidFill>
            </a:endParaRPr>
          </a:p>
          <a:p>
            <a:pPr algn="just" eaLnBrk="1" hangingPunct="1">
              <a:buFont typeface="Wingdings" pitchFamily="2" charset="2"/>
              <a:buNone/>
              <a:defRPr/>
            </a:pPr>
            <a:endParaRPr lang="es-AR" sz="2000" dirty="0" smtClean="0">
              <a:solidFill>
                <a:schemeClr val="tx2"/>
              </a:solidFill>
            </a:endParaRPr>
          </a:p>
          <a:p>
            <a:pPr algn="just" eaLnBrk="1" hangingPunct="1">
              <a:buFont typeface="Wingdings" pitchFamily="2" charset="2"/>
              <a:buNone/>
              <a:defRPr/>
            </a:pPr>
            <a:r>
              <a:rPr lang="es-AR" sz="2000" dirty="0" smtClean="0">
                <a:solidFill>
                  <a:schemeClr val="tx2"/>
                </a:solidFill>
              </a:rPr>
              <a:t>	La operación puede ser realizada por:</a:t>
            </a:r>
          </a:p>
          <a:p>
            <a:pPr algn="just" eaLnBrk="1" hangingPunct="1">
              <a:buFont typeface="Wingdings" pitchFamily="2" charset="2"/>
              <a:buNone/>
              <a:defRPr/>
            </a:pPr>
            <a:endParaRPr lang="es-AR" sz="2000" dirty="0" smtClean="0">
              <a:solidFill>
                <a:schemeClr val="tx2"/>
              </a:solidFill>
            </a:endParaRPr>
          </a:p>
          <a:p>
            <a:pPr lvl="1" algn="just" eaLnBrk="1" hangingPunct="1">
              <a:defRPr/>
            </a:pPr>
            <a:r>
              <a:rPr lang="es-AR" sz="2000" dirty="0" smtClean="0">
                <a:solidFill>
                  <a:schemeClr val="tx2"/>
                </a:solidFill>
              </a:rPr>
              <a:t>Apoderado legal del no residente, quien debe ser persona física, residente en Argentina, y contar con facultades para realizad operaciones de cambio (Com. “A” 4550 y complementarias).</a:t>
            </a:r>
          </a:p>
          <a:p>
            <a:pPr lvl="1" algn="just" eaLnBrk="1" hangingPunct="1">
              <a:defRPr/>
            </a:pPr>
            <a:endParaRPr lang="es-AR" sz="2000" dirty="0" smtClean="0">
              <a:solidFill>
                <a:schemeClr val="tx2"/>
              </a:solidFill>
            </a:endParaRPr>
          </a:p>
          <a:p>
            <a:pPr lvl="1" algn="just" eaLnBrk="1" hangingPunct="1">
              <a:defRPr/>
            </a:pPr>
            <a:r>
              <a:rPr lang="es-AR" sz="2000" dirty="0" smtClean="0">
                <a:solidFill>
                  <a:schemeClr val="tx2"/>
                </a:solidFill>
              </a:rPr>
              <a:t>Pagador/comprador local residente</a:t>
            </a:r>
          </a:p>
          <a:p>
            <a:pPr lvl="1" algn="just" eaLnBrk="1" hangingPunct="1">
              <a:buFont typeface="Wingdings" pitchFamily="2" charset="2"/>
              <a:buNone/>
              <a:defRPr/>
            </a:pPr>
            <a:endParaRPr lang="es-AR" sz="2000" dirty="0" smtClean="0">
              <a:solidFill>
                <a:schemeClr val="tx2"/>
              </a:solidFill>
            </a:endParaRPr>
          </a:p>
          <a:p>
            <a:pPr marL="342900" lvl="1" indent="-342900" algn="just" eaLnBrk="1" hangingPunct="1">
              <a:buFont typeface="Wingdings" pitchFamily="2" charset="2"/>
              <a:buNone/>
              <a:defRPr/>
            </a:pPr>
            <a:r>
              <a:rPr lang="es-AR" sz="2000" dirty="0" smtClean="0">
                <a:solidFill>
                  <a:schemeClr val="tx2"/>
                </a:solidFill>
              </a:rPr>
              <a:t>	</a:t>
            </a:r>
            <a:endParaRPr lang="es-ES" sz="2000" dirty="0" smtClean="0">
              <a:solidFill>
                <a:schemeClr val="tx2"/>
              </a:solidFill>
            </a:endParaRPr>
          </a:p>
        </p:txBody>
      </p:sp>
      <p:sp>
        <p:nvSpPr>
          <p:cNvPr id="74754" name="Rectangle 2"/>
          <p:cNvSpPr>
            <a:spLocks noGrp="1" noChangeArrowheads="1"/>
          </p:cNvSpPr>
          <p:nvPr>
            <p:ph type="title" idx="4294967295"/>
          </p:nvPr>
        </p:nvSpPr>
        <p:spPr bwMode="auto">
          <a:xfrm>
            <a:off x="476250" y="0"/>
            <a:ext cx="8229600" cy="1138238"/>
          </a:xfrm>
          <a:prstGeom prst="rect">
            <a:avLst/>
          </a:prstGeom>
          <a:noFill/>
          <a:ln>
            <a:miter lim="800000"/>
            <a:headEnd/>
            <a:tailEnd/>
          </a:ln>
        </p:spPr>
        <p:txBody>
          <a:bodyPr/>
          <a:lstStyle/>
          <a:p>
            <a:pPr eaLnBrk="1" hangingPunct="1"/>
            <a:r>
              <a:rPr lang="es-AR" sz="3600" smtClean="0">
                <a:solidFill>
                  <a:schemeClr val="bg1"/>
                </a:solidFill>
                <a:ea typeface="ＭＳ Ｐゴシック"/>
                <a:cs typeface="ＭＳ Ｐゴシック"/>
              </a:rPr>
              <a:t>Repatriaciones de no residentes</a:t>
            </a:r>
            <a:endParaRPr lang="es-ES" sz="3600" smtClean="0">
              <a:solidFill>
                <a:schemeClr val="bg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0" y="1697038"/>
            <a:ext cx="8447088" cy="4535487"/>
          </a:xfrm>
          <a:prstGeom prst="rect">
            <a:avLst/>
          </a:prstGeom>
        </p:spPr>
        <p:txBody>
          <a:bodyPr/>
          <a:lstStyle/>
          <a:p>
            <a:pPr>
              <a:defRPr/>
            </a:pPr>
            <a:r>
              <a:rPr lang="es-AR" sz="2000" dirty="0" smtClean="0">
                <a:solidFill>
                  <a:schemeClr val="tx2"/>
                </a:solidFill>
              </a:rPr>
              <a:t>La Comunicación “A” 4662 y modificatorias (“A” 4692, “A” 4940, “A” 5237), regulan el acceso al mercado de cambios por parte de </a:t>
            </a:r>
            <a:r>
              <a:rPr lang="es-AR" sz="2000" b="1" u="sng" dirty="0" smtClean="0">
                <a:solidFill>
                  <a:schemeClr val="tx2"/>
                </a:solidFill>
              </a:rPr>
              <a:t>no residentes </a:t>
            </a:r>
            <a:r>
              <a:rPr lang="es-AR" sz="2000" dirty="0" smtClean="0">
                <a:solidFill>
                  <a:schemeClr val="tx2"/>
                </a:solidFill>
              </a:rPr>
              <a:t>.</a:t>
            </a:r>
          </a:p>
          <a:p>
            <a:pPr>
              <a:defRPr/>
            </a:pPr>
            <a:endParaRPr lang="es-AR" sz="2000" dirty="0" smtClean="0">
              <a:solidFill>
                <a:schemeClr val="tx2"/>
              </a:solidFill>
            </a:endParaRPr>
          </a:p>
          <a:p>
            <a:pPr algn="just" eaLnBrk="1" hangingPunct="1">
              <a:buFont typeface="Wingdings" pitchFamily="2" charset="2"/>
              <a:buNone/>
              <a:defRPr/>
            </a:pPr>
            <a:r>
              <a:rPr lang="es-AR" sz="2000" dirty="0" smtClean="0">
                <a:solidFill>
                  <a:schemeClr val="tx2"/>
                </a:solidFill>
              </a:rPr>
              <a:t>	</a:t>
            </a:r>
          </a:p>
          <a:p>
            <a:pPr marL="342900" lvl="1" indent="-342900" algn="just" eaLnBrk="1" hangingPunct="1">
              <a:buFont typeface="Wingdings" pitchFamily="2" charset="2"/>
              <a:buNone/>
              <a:defRPr/>
            </a:pPr>
            <a:r>
              <a:rPr lang="es-AR" sz="2000" dirty="0" smtClean="0">
                <a:solidFill>
                  <a:schemeClr val="tx2"/>
                </a:solidFill>
              </a:rPr>
              <a:t>	</a:t>
            </a:r>
            <a:r>
              <a:rPr lang="es-AR" sz="2000" dirty="0" smtClean="0">
                <a:solidFill>
                  <a:schemeClr val="tx2"/>
                </a:solidFill>
                <a:ea typeface="+mn-ea"/>
                <a:cs typeface="+mn-cs"/>
              </a:rPr>
              <a:t>La cuenta débito puede ser alternativamente:</a:t>
            </a:r>
          </a:p>
          <a:p>
            <a:pPr marL="342900" lvl="1" indent="-342900" algn="just" eaLnBrk="1" hangingPunct="1">
              <a:buFont typeface="Wingdings" pitchFamily="2" charset="2"/>
              <a:buNone/>
              <a:defRPr/>
            </a:pPr>
            <a:endParaRPr lang="es-AR" sz="2000" dirty="0" smtClean="0">
              <a:solidFill>
                <a:schemeClr val="tx2"/>
              </a:solidFill>
              <a:ea typeface="+mn-ea"/>
              <a:cs typeface="+mn-cs"/>
            </a:endParaRPr>
          </a:p>
          <a:p>
            <a:pPr marL="742950" lvl="2" indent="-342900" algn="just" eaLnBrk="1" hangingPunct="1">
              <a:buFont typeface="Wingdings" pitchFamily="2" charset="2"/>
              <a:buChar char="ü"/>
              <a:defRPr/>
            </a:pPr>
            <a:r>
              <a:rPr lang="es-AR" sz="2000" dirty="0" smtClean="0">
                <a:solidFill>
                  <a:schemeClr val="tx2"/>
                </a:solidFill>
              </a:rPr>
              <a:t>Del  apoderado local del no residente o, (Com. C41.003)</a:t>
            </a:r>
          </a:p>
          <a:p>
            <a:pPr marL="742950" lvl="2" indent="-342900" algn="just" eaLnBrk="1" hangingPunct="1">
              <a:buFont typeface="Wingdings" pitchFamily="2" charset="2"/>
              <a:buChar char="ü"/>
              <a:defRPr/>
            </a:pPr>
            <a:endParaRPr lang="es-AR" sz="2000" dirty="0" smtClean="0">
              <a:solidFill>
                <a:schemeClr val="tx2"/>
              </a:solidFill>
            </a:endParaRPr>
          </a:p>
          <a:p>
            <a:pPr marL="742950" lvl="2" indent="-342900" algn="just" eaLnBrk="1" hangingPunct="1">
              <a:buFont typeface="Wingdings" pitchFamily="2" charset="2"/>
              <a:buChar char="ü"/>
              <a:defRPr/>
            </a:pPr>
            <a:r>
              <a:rPr lang="es-AR" sz="2000" dirty="0" smtClean="0">
                <a:solidFill>
                  <a:schemeClr val="tx2"/>
                </a:solidFill>
              </a:rPr>
              <a:t>La del pagador local. (Com. C41.003)</a:t>
            </a:r>
            <a:endParaRPr lang="es-ES" sz="2000" dirty="0" smtClean="0">
              <a:solidFill>
                <a:schemeClr val="tx2"/>
              </a:solidFill>
            </a:endParaRPr>
          </a:p>
        </p:txBody>
      </p:sp>
      <p:sp>
        <p:nvSpPr>
          <p:cNvPr id="75778" name="Rectangle 2"/>
          <p:cNvSpPr>
            <a:spLocks noGrp="1" noChangeArrowheads="1"/>
          </p:cNvSpPr>
          <p:nvPr>
            <p:ph type="title" idx="4294967295"/>
          </p:nvPr>
        </p:nvSpPr>
        <p:spPr bwMode="auto">
          <a:xfrm>
            <a:off x="914400" y="0"/>
            <a:ext cx="8229600" cy="1138238"/>
          </a:xfrm>
          <a:prstGeom prst="rect">
            <a:avLst/>
          </a:prstGeom>
          <a:noFill/>
          <a:ln>
            <a:miter lim="800000"/>
            <a:headEnd/>
            <a:tailEnd/>
          </a:ln>
        </p:spPr>
        <p:txBody>
          <a:bodyPr/>
          <a:lstStyle/>
          <a:p>
            <a:pPr eaLnBrk="1" hangingPunct="1"/>
            <a:r>
              <a:rPr lang="es-AR" sz="3600" smtClean="0">
                <a:solidFill>
                  <a:schemeClr val="bg1"/>
                </a:solidFill>
                <a:ea typeface="ＭＳ Ｐゴシック"/>
                <a:cs typeface="ＭＳ Ｐゴシック"/>
              </a:rPr>
              <a:t>Repatriaciones de no residentes</a:t>
            </a:r>
            <a:endParaRPr lang="es-ES" sz="3600" smtClean="0">
              <a:solidFill>
                <a:schemeClr val="bg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0" y="2795588"/>
            <a:ext cx="8839200" cy="3681412"/>
          </a:xfrm>
          <a:prstGeom prst="rect">
            <a:avLst/>
          </a:prstGeom>
        </p:spPr>
        <p:txBody>
          <a:bodyPr/>
          <a:lstStyle/>
          <a:p>
            <a:pPr lvl="2">
              <a:buFont typeface="Wingdings" pitchFamily="2" charset="2"/>
              <a:buChar char="ü"/>
              <a:defRPr/>
            </a:pPr>
            <a:r>
              <a:rPr lang="es-AR" sz="1800" dirty="0" smtClean="0">
                <a:solidFill>
                  <a:schemeClr val="tx2">
                    <a:lumMod val="75000"/>
                  </a:schemeClr>
                </a:solidFill>
                <a:latin typeface="+mj-lt"/>
              </a:rPr>
              <a:t>Pagos de importaciones argentinas a la vista. </a:t>
            </a:r>
          </a:p>
          <a:p>
            <a:pPr lvl="2">
              <a:buFont typeface="Wingdings" pitchFamily="2" charset="2"/>
              <a:buChar char="ü"/>
              <a:defRPr/>
            </a:pPr>
            <a:endParaRPr lang="es-AR" sz="1800" dirty="0" smtClean="0">
              <a:solidFill>
                <a:schemeClr val="tx2">
                  <a:lumMod val="75000"/>
                </a:schemeClr>
              </a:solidFill>
              <a:latin typeface="+mj-lt"/>
            </a:endParaRPr>
          </a:p>
          <a:p>
            <a:pPr lvl="2">
              <a:buFont typeface="Wingdings" pitchFamily="2" charset="2"/>
              <a:buChar char="ü"/>
              <a:defRPr/>
            </a:pPr>
            <a:r>
              <a:rPr lang="es-ES" sz="1800" dirty="0" smtClean="0">
                <a:solidFill>
                  <a:schemeClr val="tx2">
                    <a:lumMod val="75000"/>
                  </a:schemeClr>
                </a:solidFill>
                <a:latin typeface="+mj-lt"/>
              </a:rPr>
              <a:t>Deudas externas de residentes por importaciones argentinas de bienes. </a:t>
            </a:r>
          </a:p>
          <a:p>
            <a:pPr lvl="2">
              <a:buFont typeface="Wingdings" pitchFamily="2" charset="2"/>
              <a:buChar char="ü"/>
              <a:defRPr/>
            </a:pPr>
            <a:endParaRPr lang="es-ES" sz="1800" dirty="0" smtClean="0">
              <a:solidFill>
                <a:schemeClr val="tx2">
                  <a:lumMod val="75000"/>
                </a:schemeClr>
              </a:solidFill>
              <a:latin typeface="+mj-lt"/>
            </a:endParaRPr>
          </a:p>
          <a:p>
            <a:pPr lvl="2">
              <a:buFont typeface="Wingdings" pitchFamily="2" charset="2"/>
              <a:buChar char="ü"/>
              <a:defRPr/>
            </a:pPr>
            <a:r>
              <a:rPr lang="es-AR" sz="1800" dirty="0" smtClean="0">
                <a:solidFill>
                  <a:schemeClr val="tx2">
                    <a:lumMod val="75000"/>
                  </a:schemeClr>
                </a:solidFill>
                <a:latin typeface="+mj-lt"/>
              </a:rPr>
              <a:t>Servicios, rentas y otras transferencias corrientes con el exterior. </a:t>
            </a:r>
          </a:p>
          <a:p>
            <a:pPr lvl="2">
              <a:buFont typeface="Wingdings" pitchFamily="2" charset="2"/>
              <a:buChar char="ü"/>
              <a:defRPr/>
            </a:pPr>
            <a:endParaRPr lang="es-AR" sz="1800" dirty="0" smtClean="0">
              <a:solidFill>
                <a:schemeClr val="tx2">
                  <a:lumMod val="75000"/>
                </a:schemeClr>
              </a:solidFill>
              <a:latin typeface="+mj-lt"/>
            </a:endParaRPr>
          </a:p>
          <a:p>
            <a:pPr lvl="2">
              <a:buFont typeface="Wingdings" pitchFamily="2" charset="2"/>
              <a:buChar char="ü"/>
              <a:defRPr/>
            </a:pPr>
            <a:r>
              <a:rPr lang="es-AR" sz="1800" dirty="0" smtClean="0">
                <a:solidFill>
                  <a:schemeClr val="tx2">
                    <a:lumMod val="75000"/>
                  </a:schemeClr>
                </a:solidFill>
                <a:latin typeface="+mj-lt"/>
              </a:rPr>
              <a:t>Deudas financieras originadas en préstamos externos de no residentes.</a:t>
            </a:r>
          </a:p>
          <a:p>
            <a:pPr>
              <a:buFont typeface="Wingdings" pitchFamily="2" charset="2"/>
              <a:buNone/>
              <a:defRPr/>
            </a:pPr>
            <a:endParaRPr lang="es-AR" sz="1800" dirty="0" smtClean="0">
              <a:solidFill>
                <a:schemeClr val="tx2">
                  <a:lumMod val="75000"/>
                </a:schemeClr>
              </a:solidFill>
              <a:latin typeface="+mj-lt"/>
            </a:endParaRPr>
          </a:p>
          <a:p>
            <a:pPr>
              <a:buFont typeface="Wingdings" pitchFamily="2" charset="2"/>
              <a:buNone/>
              <a:defRPr/>
            </a:pPr>
            <a:r>
              <a:rPr lang="es-AR" sz="1800" dirty="0" smtClean="0">
                <a:solidFill>
                  <a:schemeClr val="tx2">
                    <a:lumMod val="75000"/>
                  </a:schemeClr>
                </a:solidFill>
                <a:latin typeface="+mj-lt"/>
              </a:rPr>
              <a:t>En estos casos  se deberá contar con la documentación que permita avalar que el</a:t>
            </a:r>
          </a:p>
          <a:p>
            <a:pPr>
              <a:buFont typeface="Wingdings" pitchFamily="2" charset="2"/>
              <a:buNone/>
              <a:defRPr/>
            </a:pPr>
            <a:r>
              <a:rPr lang="es-AR" sz="1800" dirty="0" smtClean="0">
                <a:solidFill>
                  <a:schemeClr val="tx2">
                    <a:lumMod val="75000"/>
                  </a:schemeClr>
                </a:solidFill>
                <a:latin typeface="+mj-lt"/>
              </a:rPr>
              <a:t>deudor residente, hubiera tenido acceso al mercado de cambios por el concepto y</a:t>
            </a:r>
          </a:p>
          <a:p>
            <a:pPr>
              <a:buFont typeface="Wingdings" pitchFamily="2" charset="2"/>
              <a:buNone/>
              <a:defRPr/>
            </a:pPr>
            <a:r>
              <a:rPr lang="es-AR" sz="1800" dirty="0" smtClean="0">
                <a:solidFill>
                  <a:schemeClr val="tx2">
                    <a:lumMod val="75000"/>
                  </a:schemeClr>
                </a:solidFill>
                <a:latin typeface="+mj-lt"/>
              </a:rPr>
              <a:t>monto abonado al no residente en el país, de acuerdo a la normativa vigente. </a:t>
            </a:r>
          </a:p>
          <a:p>
            <a:pPr>
              <a:defRPr/>
            </a:pPr>
            <a:endParaRPr lang="es-AR" sz="1800" dirty="0" smtClean="0">
              <a:solidFill>
                <a:schemeClr val="tx2">
                  <a:lumMod val="75000"/>
                </a:schemeClr>
              </a:solidFill>
              <a:latin typeface="+mj-lt"/>
            </a:endParaRPr>
          </a:p>
        </p:txBody>
      </p:sp>
      <p:sp>
        <p:nvSpPr>
          <p:cNvPr id="76802" name="Rectangle 2"/>
          <p:cNvSpPr>
            <a:spLocks noGrp="1" noChangeArrowheads="1"/>
          </p:cNvSpPr>
          <p:nvPr>
            <p:ph type="title" idx="4294967295"/>
          </p:nvPr>
        </p:nvSpPr>
        <p:spPr bwMode="auto">
          <a:xfrm>
            <a:off x="514350" y="84138"/>
            <a:ext cx="8229600" cy="1138237"/>
          </a:xfrm>
          <a:prstGeom prst="rect">
            <a:avLst/>
          </a:prstGeom>
          <a:noFill/>
          <a:ln>
            <a:miter lim="800000"/>
            <a:headEnd/>
            <a:tailEnd/>
          </a:ln>
        </p:spPr>
        <p:txBody>
          <a:bodyPr/>
          <a:lstStyle/>
          <a:p>
            <a:pPr eaLnBrk="1" hangingPunct="1"/>
            <a:r>
              <a:rPr lang="es-AR" sz="3600" smtClean="0">
                <a:solidFill>
                  <a:schemeClr val="bg1"/>
                </a:solidFill>
                <a:ea typeface="ＭＳ Ｐゴシック"/>
                <a:cs typeface="ＭＳ Ｐゴシック"/>
              </a:rPr>
              <a:t>Repatriaciones de no residentes</a:t>
            </a:r>
            <a:endParaRPr lang="es-ES" sz="3600" smtClean="0">
              <a:solidFill>
                <a:schemeClr val="bg1"/>
              </a:solidFill>
              <a:ea typeface="ＭＳ Ｐゴシック"/>
              <a:cs typeface="ＭＳ Ｐゴシック"/>
            </a:endParaRPr>
          </a:p>
        </p:txBody>
      </p:sp>
      <p:sp>
        <p:nvSpPr>
          <p:cNvPr id="6147" name="3 CuadroTexto"/>
          <p:cNvSpPr txBox="1">
            <a:spLocks noChangeArrowheads="1"/>
          </p:cNvSpPr>
          <p:nvPr/>
        </p:nvSpPr>
        <p:spPr bwMode="auto">
          <a:xfrm>
            <a:off x="0" y="1046163"/>
            <a:ext cx="8896350" cy="1446212"/>
          </a:xfrm>
          <a:prstGeom prst="rect">
            <a:avLst/>
          </a:prstGeom>
          <a:noFill/>
          <a:ln w="9525">
            <a:noFill/>
            <a:miter lim="800000"/>
            <a:headEnd/>
            <a:tailEnd/>
          </a:ln>
        </p:spPr>
        <p:txBody>
          <a:bodyPr>
            <a:spAutoFit/>
          </a:bodyPr>
          <a:lstStyle/>
          <a:p>
            <a:pPr>
              <a:defRPr/>
            </a:pPr>
            <a:r>
              <a:rPr lang="es-AR" sz="2000" u="none" dirty="0">
                <a:solidFill>
                  <a:schemeClr val="tx2">
                    <a:lumMod val="75000"/>
                  </a:schemeClr>
                </a:solidFill>
                <a:latin typeface="+mj-lt"/>
                <a:ea typeface="ＭＳ Ｐゴシック" pitchFamily="34" charset="-128"/>
                <a:cs typeface="+mn-cs"/>
              </a:rPr>
              <a:t>No será necesaria la previa conformidad del BCRA cuando las operaciones correspondan a:</a:t>
            </a:r>
          </a:p>
          <a:p>
            <a:pPr>
              <a:defRPr/>
            </a:pPr>
            <a:endParaRPr lang="es-AR" u="none" dirty="0">
              <a:solidFill>
                <a:schemeClr val="tx2">
                  <a:lumMod val="75000"/>
                </a:schemeClr>
              </a:solidFill>
              <a:latin typeface="+mj-lt"/>
              <a:ea typeface="ＭＳ Ｐゴシック" pitchFamily="34" charset="-128"/>
              <a:cs typeface="+mn-cs"/>
            </a:endParaRPr>
          </a:p>
          <a:p>
            <a:pPr>
              <a:defRPr/>
            </a:pPr>
            <a:r>
              <a:rPr lang="es-AR" u="none" dirty="0">
                <a:solidFill>
                  <a:schemeClr val="tx2">
                    <a:lumMod val="75000"/>
                  </a:schemeClr>
                </a:solidFill>
                <a:latin typeface="+mj-lt"/>
                <a:ea typeface="ＭＳ Ｐゴシック" pitchFamily="34" charset="-128"/>
                <a:cs typeface="+mn-cs"/>
              </a:rPr>
              <a:t> </a:t>
            </a:r>
            <a:r>
              <a:rPr lang="es-AR" b="1" u="none" dirty="0">
                <a:solidFill>
                  <a:schemeClr val="tx2">
                    <a:lumMod val="75000"/>
                  </a:schemeClr>
                </a:solidFill>
                <a:latin typeface="+mj-lt"/>
                <a:ea typeface="ＭＳ Ｐゴシック" pitchFamily="34" charset="-128"/>
                <a:cs typeface="+mn-cs"/>
              </a:rPr>
              <a:t>Cobros locales de:</a:t>
            </a:r>
            <a:endParaRPr lang="es-ES" b="1" u="none" dirty="0">
              <a:solidFill>
                <a:schemeClr val="tx2">
                  <a:lumMod val="75000"/>
                </a:schemeClr>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body" idx="4294967295"/>
          </p:nvPr>
        </p:nvSpPr>
        <p:spPr bwMode="auto">
          <a:xfrm>
            <a:off x="0" y="2854325"/>
            <a:ext cx="9144000" cy="4003675"/>
          </a:xfrm>
          <a:prstGeom prst="rect">
            <a:avLst/>
          </a:prstGeom>
          <a:noFill/>
          <a:ln>
            <a:miter lim="800000"/>
            <a:headEnd/>
            <a:tailEnd/>
          </a:ln>
        </p:spPr>
        <p:txBody>
          <a:bodyPr/>
          <a:lstStyle/>
          <a:p>
            <a:pPr>
              <a:buFont typeface="Wingdings" pitchFamily="2" charset="2"/>
              <a:buChar char="ü"/>
            </a:pPr>
            <a:r>
              <a:rPr lang="es-AR" sz="1800" smtClean="0">
                <a:solidFill>
                  <a:schemeClr val="tx2"/>
                </a:solidFill>
                <a:ea typeface="ＭＳ Ｐゴシック"/>
                <a:cs typeface="ＭＳ Ｐゴシック"/>
              </a:rPr>
              <a:t>Rentas de Bonos y Préstamos Garantizados del Gobierno Nacional emitidos en </a:t>
            </a:r>
            <a:r>
              <a:rPr lang="es-ES" sz="1800" smtClean="0">
                <a:solidFill>
                  <a:schemeClr val="tx2"/>
                </a:solidFill>
                <a:ea typeface="ＭＳ Ｐゴシック"/>
                <a:cs typeface="ＭＳ Ｐゴシック"/>
              </a:rPr>
              <a:t>moneda local</a:t>
            </a:r>
          </a:p>
          <a:p>
            <a:pPr>
              <a:buFont typeface="Wingdings" pitchFamily="2" charset="2"/>
              <a:buChar char="ü"/>
            </a:pPr>
            <a:endParaRPr lang="es-ES" sz="1800" smtClean="0">
              <a:solidFill>
                <a:schemeClr val="tx2"/>
              </a:solidFill>
              <a:ea typeface="ＭＳ Ｐゴシック"/>
              <a:cs typeface="ＭＳ Ｐゴシック"/>
            </a:endParaRPr>
          </a:p>
          <a:p>
            <a:pPr>
              <a:buFont typeface="Wingdings" pitchFamily="2" charset="2"/>
              <a:buChar char="ü"/>
            </a:pPr>
            <a:r>
              <a:rPr lang="es-AR" sz="1800" smtClean="0">
                <a:solidFill>
                  <a:schemeClr val="tx2"/>
                </a:solidFill>
                <a:ea typeface="ＭＳ Ｐゴシック"/>
                <a:cs typeface="ＭＳ Ｐゴシック"/>
              </a:rPr>
              <a:t>Recuperos  de créditos de quiebras locales y cobros de deudas concursales, en la medida que el cliente no residente, haya sido el titular de la acreencia judicialmente reconocida en la quiebra o concurso de acreedores, con resolución </a:t>
            </a:r>
            <a:r>
              <a:rPr lang="es-ES" sz="1800" smtClean="0">
                <a:solidFill>
                  <a:schemeClr val="tx2"/>
                </a:solidFill>
                <a:ea typeface="ＭＳ Ｐゴシック"/>
                <a:cs typeface="ＭＳ Ｐゴシック"/>
              </a:rPr>
              <a:t>firme.</a:t>
            </a:r>
          </a:p>
          <a:p>
            <a:pPr>
              <a:buFont typeface="Wingdings" pitchFamily="2" charset="2"/>
              <a:buChar char="ü"/>
            </a:pPr>
            <a:endParaRPr lang="es-ES" sz="1800" smtClean="0">
              <a:solidFill>
                <a:schemeClr val="tx2"/>
              </a:solidFill>
              <a:ea typeface="ＭＳ Ｐゴシック"/>
              <a:cs typeface="ＭＳ Ｐゴシック"/>
            </a:endParaRPr>
          </a:p>
          <a:p>
            <a:pPr>
              <a:buFont typeface="Wingdings" pitchFamily="2" charset="2"/>
              <a:buChar char="ü"/>
            </a:pPr>
            <a:r>
              <a:rPr lang="es-AR" sz="1800" smtClean="0">
                <a:solidFill>
                  <a:schemeClr val="tx2"/>
                </a:solidFill>
                <a:ea typeface="ＭＳ Ｐゴシック"/>
                <a:cs typeface="ＭＳ Ｐゴシック"/>
              </a:rPr>
              <a:t>Herencias, de acuerdo a la declaratoria de herederos.</a:t>
            </a:r>
          </a:p>
          <a:p>
            <a:pPr>
              <a:buFont typeface="Wingdings" pitchFamily="2" charset="2"/>
              <a:buChar char="ü"/>
            </a:pPr>
            <a:endParaRPr lang="es-AR" sz="1800" smtClean="0">
              <a:solidFill>
                <a:schemeClr val="tx2"/>
              </a:solidFill>
              <a:ea typeface="ＭＳ Ｐゴシック"/>
              <a:cs typeface="ＭＳ Ｐゴシック"/>
            </a:endParaRPr>
          </a:p>
          <a:p>
            <a:pPr>
              <a:buFont typeface="Wingdings" pitchFamily="2" charset="2"/>
              <a:buChar char="ü"/>
            </a:pPr>
            <a:r>
              <a:rPr lang="es-AR" sz="1800" smtClean="0">
                <a:solidFill>
                  <a:schemeClr val="tx2"/>
                </a:solidFill>
                <a:ea typeface="ＭＳ Ｐゴシック"/>
                <a:cs typeface="ＭＳ Ｐゴシック"/>
              </a:rPr>
              <a:t>Beneficios,  o de los servicios o venta de los valores recibidos, otorgados por el Gobierno Nacional en el marco de lo previsto en las Leyes 24.043, 24.411 y </a:t>
            </a:r>
            <a:r>
              <a:rPr lang="es-ES" sz="1800" smtClean="0">
                <a:solidFill>
                  <a:schemeClr val="tx2"/>
                </a:solidFill>
                <a:ea typeface="ＭＳ Ｐゴシック"/>
                <a:cs typeface="ＭＳ Ｐゴシック"/>
              </a:rPr>
              <a:t>25.914.</a:t>
            </a:r>
          </a:p>
          <a:p>
            <a:pPr>
              <a:buFont typeface="Wingdings" pitchFamily="2" charset="2"/>
              <a:buChar char="ü"/>
            </a:pPr>
            <a:endParaRPr lang="es-ES" sz="1800" smtClean="0">
              <a:solidFill>
                <a:schemeClr val="tx2"/>
              </a:solidFill>
              <a:ea typeface="ＭＳ Ｐゴシック"/>
              <a:cs typeface="ＭＳ Ｐゴシック"/>
            </a:endParaRPr>
          </a:p>
          <a:p>
            <a:pPr>
              <a:buFont typeface="Wingdings" pitchFamily="2" charset="2"/>
              <a:buChar char="ü"/>
            </a:pPr>
            <a:endParaRPr lang="es-ES" sz="1800" smtClean="0">
              <a:solidFill>
                <a:schemeClr val="tx2"/>
              </a:solidFill>
              <a:ea typeface="ＭＳ Ｐゴシック"/>
              <a:cs typeface="ＭＳ Ｐゴシック"/>
            </a:endParaRPr>
          </a:p>
          <a:p>
            <a:pPr>
              <a:buFont typeface="Wingdings" pitchFamily="2" charset="2"/>
              <a:buChar char="ü"/>
            </a:pPr>
            <a:endParaRPr lang="es-ES" sz="1800" smtClean="0">
              <a:solidFill>
                <a:schemeClr val="tx2"/>
              </a:solidFill>
              <a:ea typeface="ＭＳ Ｐゴシック"/>
              <a:cs typeface="ＭＳ Ｐゴシック"/>
            </a:endParaRPr>
          </a:p>
        </p:txBody>
      </p:sp>
      <p:sp>
        <p:nvSpPr>
          <p:cNvPr id="77826" name="Rectangle 2"/>
          <p:cNvSpPr>
            <a:spLocks noGrp="1" noChangeArrowheads="1"/>
          </p:cNvSpPr>
          <p:nvPr>
            <p:ph type="title" idx="4294967295"/>
          </p:nvPr>
        </p:nvSpPr>
        <p:spPr bwMode="auto">
          <a:xfrm>
            <a:off x="476250" y="26988"/>
            <a:ext cx="8229600" cy="1138237"/>
          </a:xfrm>
          <a:prstGeom prst="rect">
            <a:avLst/>
          </a:prstGeom>
          <a:noFill/>
          <a:ln>
            <a:miter lim="800000"/>
            <a:headEnd/>
            <a:tailEnd/>
          </a:ln>
        </p:spPr>
        <p:txBody>
          <a:bodyPr/>
          <a:lstStyle/>
          <a:p>
            <a:pPr eaLnBrk="1" hangingPunct="1"/>
            <a:r>
              <a:rPr lang="es-AR" sz="3600" smtClean="0">
                <a:solidFill>
                  <a:schemeClr val="bg1"/>
                </a:solidFill>
                <a:ea typeface="ＭＳ Ｐゴシック"/>
                <a:cs typeface="ＭＳ Ｐゴシック"/>
              </a:rPr>
              <a:t>Repatriaciones de no residentes</a:t>
            </a:r>
            <a:endParaRPr lang="es-ES" sz="3600" smtClean="0">
              <a:solidFill>
                <a:schemeClr val="bg1"/>
              </a:solidFill>
              <a:ea typeface="ＭＳ Ｐゴシック"/>
              <a:cs typeface="ＭＳ Ｐゴシック"/>
            </a:endParaRPr>
          </a:p>
        </p:txBody>
      </p:sp>
      <p:sp>
        <p:nvSpPr>
          <p:cNvPr id="6" name="3 CuadroTexto"/>
          <p:cNvSpPr txBox="1">
            <a:spLocks noChangeArrowheads="1"/>
          </p:cNvSpPr>
          <p:nvPr/>
        </p:nvSpPr>
        <p:spPr bwMode="auto">
          <a:xfrm>
            <a:off x="0" y="1122363"/>
            <a:ext cx="9250363" cy="1446212"/>
          </a:xfrm>
          <a:prstGeom prst="rect">
            <a:avLst/>
          </a:prstGeom>
          <a:noFill/>
          <a:ln w="9525">
            <a:noFill/>
            <a:miter lim="800000"/>
            <a:headEnd/>
            <a:tailEnd/>
          </a:ln>
        </p:spPr>
        <p:txBody>
          <a:bodyPr>
            <a:spAutoFit/>
          </a:bodyPr>
          <a:lstStyle/>
          <a:p>
            <a:pPr>
              <a:defRPr/>
            </a:pPr>
            <a:r>
              <a:rPr lang="es-AR" sz="2000" u="none" dirty="0">
                <a:solidFill>
                  <a:schemeClr val="tx2"/>
                </a:solidFill>
                <a:latin typeface="+mj-lt"/>
                <a:ea typeface="ＭＳ Ｐゴシック" pitchFamily="34" charset="-128"/>
                <a:cs typeface="+mn-cs"/>
              </a:rPr>
              <a:t>No será necesaria la previa conformidad del BCRA cuando las operaciones correspondan a:</a:t>
            </a:r>
          </a:p>
          <a:p>
            <a:pPr>
              <a:defRPr/>
            </a:pPr>
            <a:endParaRPr lang="es-AR" u="none" dirty="0">
              <a:solidFill>
                <a:schemeClr val="tx2"/>
              </a:solidFill>
              <a:latin typeface="+mj-lt"/>
              <a:ea typeface="ＭＳ Ｐゴシック" pitchFamily="34" charset="-128"/>
              <a:cs typeface="+mn-cs"/>
            </a:endParaRPr>
          </a:p>
          <a:p>
            <a:pPr>
              <a:defRPr/>
            </a:pPr>
            <a:r>
              <a:rPr lang="es-AR" u="none" dirty="0">
                <a:solidFill>
                  <a:schemeClr val="tx2"/>
                </a:solidFill>
                <a:latin typeface="+mj-lt"/>
                <a:ea typeface="ＭＳ Ｐゴシック" pitchFamily="34" charset="-128"/>
                <a:cs typeface="+mn-cs"/>
              </a:rPr>
              <a:t> </a:t>
            </a:r>
            <a:r>
              <a:rPr lang="es-AR" b="1" u="none" dirty="0">
                <a:solidFill>
                  <a:schemeClr val="tx2"/>
                </a:solidFill>
                <a:latin typeface="+mj-lt"/>
                <a:ea typeface="ＭＳ Ｐゴシック" pitchFamily="34" charset="-128"/>
                <a:cs typeface="+mn-cs"/>
              </a:rPr>
              <a:t>Cobros locales de:</a:t>
            </a:r>
            <a:endParaRPr lang="es-ES" b="1"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28600" y="3576638"/>
            <a:ext cx="8591550" cy="4005262"/>
          </a:xfrm>
          <a:prstGeom prst="rect">
            <a:avLst/>
          </a:prstGeom>
        </p:spPr>
        <p:txBody>
          <a:bodyPr/>
          <a:lstStyle/>
          <a:p>
            <a:pPr>
              <a:buFont typeface="Wingdings" pitchFamily="2" charset="2"/>
              <a:buChar char="ü"/>
              <a:defRPr/>
            </a:pPr>
            <a:r>
              <a:rPr lang="es-AR" sz="1800" dirty="0" smtClean="0">
                <a:solidFill>
                  <a:schemeClr val="tx2">
                    <a:lumMod val="75000"/>
                  </a:schemeClr>
                </a:solidFill>
                <a:latin typeface="+mj-lt"/>
              </a:rPr>
              <a:t>Por las operaciones cursadas a través de los convenios de pagos y créditos recíprocos ALADI y República Dominicana y bilateral con Malasia descontadas por entidades del exterior, cobradas a través del convenio con acreditación en  cuentas de entidades locales, en la medida que el exportador haya ingresado y liquidado en el Mercado Único y Libre de Cambios los fondos recibidos del </a:t>
            </a:r>
            <a:r>
              <a:rPr lang="es-ES" sz="1800" dirty="0" smtClean="0">
                <a:solidFill>
                  <a:schemeClr val="tx2">
                    <a:lumMod val="75000"/>
                  </a:schemeClr>
                </a:solidFill>
                <a:latin typeface="+mj-lt"/>
              </a:rPr>
              <a:t>exterior por el descuento.</a:t>
            </a:r>
          </a:p>
          <a:p>
            <a:pPr>
              <a:buFont typeface="Wingdings" pitchFamily="2" charset="2"/>
              <a:buChar char="ü"/>
              <a:defRPr/>
            </a:pPr>
            <a:endParaRPr lang="es-ES" sz="1800" dirty="0" smtClean="0">
              <a:solidFill>
                <a:schemeClr val="tx2">
                  <a:lumMod val="75000"/>
                </a:schemeClr>
              </a:solidFill>
              <a:latin typeface="+mj-lt"/>
            </a:endParaRPr>
          </a:p>
          <a:p>
            <a:pPr>
              <a:buFont typeface="Wingdings" pitchFamily="2" charset="2"/>
              <a:buChar char="ü"/>
              <a:defRPr/>
            </a:pPr>
            <a:r>
              <a:rPr lang="es-ES" sz="1800" dirty="0" smtClean="0">
                <a:solidFill>
                  <a:schemeClr val="tx2">
                    <a:lumMod val="75000"/>
                  </a:schemeClr>
                </a:solidFill>
                <a:latin typeface="+mj-lt"/>
              </a:rPr>
              <a:t>Indemnizaciones decididas por tribunales locales a favor de no residentes.</a:t>
            </a:r>
          </a:p>
          <a:p>
            <a:pPr>
              <a:buFont typeface="Wingdings" pitchFamily="2" charset="2"/>
              <a:buChar char="ü"/>
              <a:defRPr/>
            </a:pPr>
            <a:endParaRPr lang="es-ES" sz="1800" dirty="0" smtClean="0">
              <a:solidFill>
                <a:schemeClr val="tx2">
                  <a:lumMod val="75000"/>
                </a:schemeClr>
              </a:solidFill>
              <a:latin typeface="+mj-lt"/>
            </a:endParaRPr>
          </a:p>
        </p:txBody>
      </p:sp>
      <p:sp>
        <p:nvSpPr>
          <p:cNvPr id="78850" name="Rectangle 2"/>
          <p:cNvSpPr>
            <a:spLocks noGrp="1" noChangeArrowheads="1"/>
          </p:cNvSpPr>
          <p:nvPr>
            <p:ph type="title" idx="4294967295"/>
          </p:nvPr>
        </p:nvSpPr>
        <p:spPr bwMode="auto">
          <a:xfrm>
            <a:off x="0" y="65088"/>
            <a:ext cx="8229600" cy="1138237"/>
          </a:xfrm>
          <a:prstGeom prst="rect">
            <a:avLst/>
          </a:prstGeom>
          <a:noFill/>
          <a:ln>
            <a:miter lim="800000"/>
            <a:headEnd/>
            <a:tailEnd/>
          </a:ln>
        </p:spPr>
        <p:txBody>
          <a:bodyPr/>
          <a:lstStyle/>
          <a:p>
            <a:pPr eaLnBrk="1" hangingPunct="1"/>
            <a:r>
              <a:rPr lang="es-AR" sz="3600" smtClean="0">
                <a:ea typeface="ＭＳ Ｐゴシック"/>
                <a:cs typeface="ＭＳ Ｐゴシック"/>
              </a:rPr>
              <a:t>Repatriaciones de no Residentes</a:t>
            </a:r>
            <a:endParaRPr lang="es-ES" sz="3600" smtClean="0">
              <a:ea typeface="ＭＳ Ｐゴシック"/>
              <a:cs typeface="ＭＳ Ｐゴシック"/>
            </a:endParaRPr>
          </a:p>
        </p:txBody>
      </p:sp>
      <p:sp>
        <p:nvSpPr>
          <p:cNvPr id="8196" name="4 Rectángulo"/>
          <p:cNvSpPr>
            <a:spLocks noChangeArrowheads="1"/>
          </p:cNvSpPr>
          <p:nvPr/>
        </p:nvSpPr>
        <p:spPr bwMode="auto">
          <a:xfrm>
            <a:off x="0" y="1382713"/>
            <a:ext cx="8748713" cy="1938337"/>
          </a:xfrm>
          <a:prstGeom prst="rect">
            <a:avLst/>
          </a:prstGeom>
          <a:noFill/>
          <a:ln w="9525">
            <a:noFill/>
            <a:miter lim="800000"/>
            <a:headEnd/>
            <a:tailEnd/>
          </a:ln>
        </p:spPr>
        <p:txBody>
          <a:bodyPr>
            <a:spAutoFit/>
          </a:bodyPr>
          <a:lstStyle/>
          <a:p>
            <a:pPr algn="ctr">
              <a:defRPr/>
            </a:pPr>
            <a:r>
              <a:rPr lang="es-AR" u="none" dirty="0">
                <a:solidFill>
                  <a:schemeClr val="tx2"/>
                </a:solidFill>
                <a:latin typeface="+mn-lt"/>
                <a:ea typeface="ＭＳ Ｐゴシック" pitchFamily="34" charset="-128"/>
                <a:cs typeface="+mn-cs"/>
              </a:rPr>
              <a:t>No será necesaria la previa conformidad del BCRA cuando las operaciones correspondan a:</a:t>
            </a:r>
          </a:p>
          <a:p>
            <a:pPr algn="ctr">
              <a:defRPr/>
            </a:pPr>
            <a:endParaRPr lang="es-AR" dirty="0">
              <a:solidFill>
                <a:schemeClr val="tx2"/>
              </a:solidFill>
              <a:latin typeface="+mn-lt"/>
              <a:ea typeface="ＭＳ Ｐゴシック" pitchFamily="34" charset="-128"/>
              <a:cs typeface="+mn-cs"/>
            </a:endParaRPr>
          </a:p>
          <a:p>
            <a:pPr algn="ctr">
              <a:defRPr/>
            </a:pPr>
            <a:endParaRPr lang="es-AR" dirty="0">
              <a:solidFill>
                <a:schemeClr val="tx2"/>
              </a:solidFill>
              <a:latin typeface="+mn-lt"/>
              <a:ea typeface="ＭＳ Ｐゴシック" pitchFamily="34" charset="-128"/>
              <a:cs typeface="+mn-cs"/>
            </a:endParaRPr>
          </a:p>
          <a:p>
            <a:pPr>
              <a:defRPr/>
            </a:pPr>
            <a:r>
              <a:rPr lang="es-AR" dirty="0">
                <a:solidFill>
                  <a:schemeClr val="tx2"/>
                </a:solidFill>
                <a:latin typeface="+mn-lt"/>
                <a:ea typeface="ＭＳ Ｐゴシック" pitchFamily="34" charset="-128"/>
                <a:cs typeface="+mn-cs"/>
              </a:rPr>
              <a:t> </a:t>
            </a:r>
            <a:r>
              <a:rPr lang="es-AR" b="1" dirty="0">
                <a:solidFill>
                  <a:schemeClr val="tx2"/>
                </a:solidFill>
                <a:latin typeface="+mn-lt"/>
                <a:ea typeface="ＭＳ Ｐゴシック" pitchFamily="34" charset="-128"/>
                <a:cs typeface="+mn-cs"/>
              </a:rPr>
              <a:t>Cobros locales de:</a:t>
            </a:r>
            <a:endParaRPr lang="es-ES" b="1"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ChangeArrowheads="1"/>
          </p:cNvSpPr>
          <p:nvPr/>
        </p:nvSpPr>
        <p:spPr bwMode="auto">
          <a:xfrm>
            <a:off x="755650" y="2349500"/>
            <a:ext cx="8229600"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79874"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79875"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solidFill>
                <a:schemeClr val="tx2"/>
              </a:solidFill>
            </a:endParaRPr>
          </a:p>
        </p:txBody>
      </p:sp>
      <p:sp>
        <p:nvSpPr>
          <p:cNvPr id="9221" name="11 CuadroTexto"/>
          <p:cNvSpPr txBox="1">
            <a:spLocks noChangeArrowheads="1"/>
          </p:cNvSpPr>
          <p:nvPr/>
        </p:nvSpPr>
        <p:spPr bwMode="auto">
          <a:xfrm>
            <a:off x="685800" y="1516063"/>
            <a:ext cx="7707313" cy="830262"/>
          </a:xfrm>
          <a:prstGeom prst="rect">
            <a:avLst/>
          </a:prstGeom>
          <a:noFill/>
          <a:ln w="9525">
            <a:noFill/>
            <a:miter lim="800000"/>
            <a:headEnd/>
            <a:tailEnd/>
          </a:ln>
        </p:spPr>
        <p:txBody>
          <a:bodyPr>
            <a:spAutoFit/>
          </a:bodyPr>
          <a:lstStyle/>
          <a:p>
            <a:pPr algn="ctr">
              <a:defRPr/>
            </a:pPr>
            <a:r>
              <a:rPr lang="es-AR" u="none" dirty="0">
                <a:solidFill>
                  <a:schemeClr val="tx2"/>
                </a:solidFill>
                <a:latin typeface="+mj-lt"/>
                <a:ea typeface="ＭＳ Ｐゴシック" pitchFamily="34" charset="-128"/>
                <a:cs typeface="+mn-cs"/>
              </a:rPr>
              <a:t>También está previsto el acceso automático al M.U.L.C. las repatriaciones de </a:t>
            </a:r>
            <a:r>
              <a:rPr lang="es-AR" b="1" u="none" dirty="0">
                <a:solidFill>
                  <a:schemeClr val="tx2"/>
                </a:solidFill>
                <a:latin typeface="+mj-lt"/>
                <a:ea typeface="ＭＳ Ｐゴシック" pitchFamily="34" charset="-128"/>
                <a:cs typeface="+mn-cs"/>
              </a:rPr>
              <a:t>inversiones de portafolio</a:t>
            </a:r>
            <a:r>
              <a:rPr lang="es-AR" u="none" dirty="0">
                <a:solidFill>
                  <a:schemeClr val="tx2"/>
                </a:solidFill>
                <a:latin typeface="+mj-lt"/>
                <a:ea typeface="ＭＳ Ｐゴシック" pitchFamily="34" charset="-128"/>
                <a:cs typeface="+mn-cs"/>
              </a:rPr>
              <a:t>:</a:t>
            </a:r>
          </a:p>
        </p:txBody>
      </p:sp>
      <p:sp>
        <p:nvSpPr>
          <p:cNvPr id="9223" name="8 Rectángulo"/>
          <p:cNvSpPr>
            <a:spLocks noChangeArrowheads="1"/>
          </p:cNvSpPr>
          <p:nvPr/>
        </p:nvSpPr>
        <p:spPr bwMode="auto">
          <a:xfrm>
            <a:off x="285750" y="3171825"/>
            <a:ext cx="8572500" cy="2554288"/>
          </a:xfrm>
          <a:prstGeom prst="rect">
            <a:avLst/>
          </a:prstGeom>
          <a:noFill/>
          <a:ln w="9525">
            <a:noFill/>
            <a:miter lim="800000"/>
            <a:headEnd/>
            <a:tailEnd/>
          </a:ln>
        </p:spPr>
        <p:txBody>
          <a:bodyPr>
            <a:spAutoFit/>
          </a:bodyPr>
          <a:lstStyle/>
          <a:p>
            <a:pPr algn="ctr">
              <a:defRPr/>
            </a:pPr>
            <a:r>
              <a:rPr lang="es-AR" sz="2000" u="none" dirty="0">
                <a:solidFill>
                  <a:schemeClr val="tx2"/>
                </a:solidFill>
                <a:latin typeface="+mj-lt"/>
                <a:ea typeface="ＭＳ Ｐゴシック" pitchFamily="34" charset="-128"/>
                <a:cs typeface="+mn-cs"/>
              </a:rPr>
              <a:t>Las inversiones de portafolio comprenden entre otras: Inversiones en cartera en acciones y participaciones en empresas locales, inversiones en fondos comunes de inversión y fideicomisos locales, compra de carteras de préstamos otorgados a residentes por bancos locales, compra de facturas y pagarés por operaciones comerciales locales, inversiones en bonos locales emitidos en pesos y en moneda extranjera pagaderos localmente y las compras de otros créditos internos. </a:t>
            </a:r>
          </a:p>
          <a:p>
            <a:pPr algn="ctr">
              <a:defRPr/>
            </a:pPr>
            <a:endParaRPr lang="es-AR" sz="2000" u="none" dirty="0">
              <a:solidFill>
                <a:schemeClr val="tx2"/>
              </a:solidFill>
              <a:latin typeface="+mj-lt"/>
              <a:ea typeface="ＭＳ Ｐゴシック" pitchFamily="34" charset="-128"/>
              <a:cs typeface="+mn-cs"/>
            </a:endParaRPr>
          </a:p>
          <a:p>
            <a:pPr algn="ctr">
              <a:defRPr/>
            </a:pPr>
            <a:endParaRPr lang="es-AR" sz="2000" u="none" dirty="0">
              <a:solidFill>
                <a:schemeClr val="tx2"/>
              </a:solidFill>
              <a:latin typeface="+mj-lt"/>
              <a:ea typeface="ＭＳ Ｐゴシック" pitchFamily="34" charset="-128"/>
              <a:cs typeface="+mn-cs"/>
            </a:endParaRPr>
          </a:p>
        </p:txBody>
      </p:sp>
      <p:sp>
        <p:nvSpPr>
          <p:cNvPr id="9" name="Rectangle 2"/>
          <p:cNvSpPr txBox="1">
            <a:spLocks noChangeArrowheads="1"/>
          </p:cNvSpPr>
          <p:nvPr/>
        </p:nvSpPr>
        <p:spPr>
          <a:xfrm>
            <a:off x="381000" y="0"/>
            <a:ext cx="8229600" cy="1138238"/>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755650" y="2349500"/>
            <a:ext cx="8229600"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0898"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0899"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10245" name="11 CuadroTexto"/>
          <p:cNvSpPr txBox="1">
            <a:spLocks noChangeArrowheads="1"/>
          </p:cNvSpPr>
          <p:nvPr/>
        </p:nvSpPr>
        <p:spPr bwMode="auto">
          <a:xfrm>
            <a:off x="304800" y="1125538"/>
            <a:ext cx="8659813" cy="830262"/>
          </a:xfrm>
          <a:prstGeom prst="rect">
            <a:avLst/>
          </a:prstGeom>
          <a:noFill/>
          <a:ln w="9525">
            <a:noFill/>
            <a:miter lim="800000"/>
            <a:headEnd/>
            <a:tailEnd/>
          </a:ln>
        </p:spPr>
        <p:txBody>
          <a:bodyPr>
            <a:spAutoFit/>
          </a:bodyPr>
          <a:lstStyle/>
          <a:p>
            <a:pPr algn="ctr">
              <a:defRPr/>
            </a:pPr>
            <a:r>
              <a:rPr lang="es-AR" u="none" dirty="0">
                <a:solidFill>
                  <a:schemeClr val="tx2"/>
                </a:solidFill>
                <a:latin typeface="+mn-lt"/>
                <a:ea typeface="ＭＳ Ｐゴシック" pitchFamily="34" charset="-128"/>
                <a:cs typeface="+mn-cs"/>
              </a:rPr>
              <a:t>También está previsto el acceso automático al M.U.L.C. las repatriaciones de </a:t>
            </a:r>
            <a:r>
              <a:rPr lang="es-AR" b="1" u="none" dirty="0">
                <a:solidFill>
                  <a:schemeClr val="tx2"/>
                </a:solidFill>
                <a:latin typeface="+mn-lt"/>
                <a:ea typeface="ＭＳ Ｐゴシック" pitchFamily="34" charset="-128"/>
                <a:cs typeface="+mn-cs"/>
              </a:rPr>
              <a:t>inversiones de portafolio</a:t>
            </a:r>
            <a:r>
              <a:rPr lang="es-AR" u="none" dirty="0">
                <a:solidFill>
                  <a:schemeClr val="tx2"/>
                </a:solidFill>
                <a:latin typeface="+mn-lt"/>
                <a:ea typeface="ＭＳ Ｐゴシック" pitchFamily="34" charset="-128"/>
                <a:cs typeface="+mn-cs"/>
              </a:rPr>
              <a:t>:</a:t>
            </a:r>
          </a:p>
        </p:txBody>
      </p:sp>
      <p:sp>
        <p:nvSpPr>
          <p:cNvPr id="10247" name="7 Rectángulo"/>
          <p:cNvSpPr>
            <a:spLocks noChangeArrowheads="1"/>
          </p:cNvSpPr>
          <p:nvPr/>
        </p:nvSpPr>
        <p:spPr bwMode="auto">
          <a:xfrm>
            <a:off x="285750" y="2228850"/>
            <a:ext cx="8515350" cy="3970338"/>
          </a:xfrm>
          <a:prstGeom prst="rect">
            <a:avLst/>
          </a:prstGeom>
          <a:noFill/>
          <a:ln w="9525">
            <a:noFill/>
            <a:miter lim="800000"/>
            <a:headEnd/>
            <a:tailEnd/>
          </a:ln>
        </p:spPr>
        <p:txBody>
          <a:bodyPr>
            <a:spAutoFit/>
          </a:bodyPr>
          <a:lstStyle/>
          <a:p>
            <a:pPr>
              <a:defRPr/>
            </a:pPr>
            <a:r>
              <a:rPr lang="es-AR" sz="1800" b="1" u="none" dirty="0">
                <a:solidFill>
                  <a:schemeClr val="tx2"/>
                </a:solidFill>
                <a:latin typeface="+mj-lt"/>
                <a:ea typeface="ＭＳ Ｐゴシック" pitchFamily="34" charset="-128"/>
                <a:cs typeface="+mn-cs"/>
              </a:rPr>
              <a:t>Límite de US$ 500.000 </a:t>
            </a:r>
            <a:r>
              <a:rPr lang="es-AR" sz="1800" u="none" dirty="0">
                <a:solidFill>
                  <a:schemeClr val="tx2"/>
                </a:solidFill>
                <a:latin typeface="+mj-lt"/>
                <a:ea typeface="ＭＳ Ｐゴシック" pitchFamily="34" charset="-128"/>
                <a:cs typeface="+mn-cs"/>
              </a:rPr>
              <a:t>por mes calendario por persona física o jurídica, en la totalidad de las entidades autorizadas a operar en cambios. </a:t>
            </a:r>
          </a:p>
          <a:p>
            <a:pPr>
              <a:defRPr/>
            </a:pPr>
            <a:endParaRPr lang="es-AR" sz="1800" u="none" dirty="0">
              <a:solidFill>
                <a:schemeClr val="tx2"/>
              </a:solidFill>
              <a:latin typeface="+mj-lt"/>
              <a:ea typeface="ＭＳ Ｐゴシック" pitchFamily="34" charset="-128"/>
              <a:cs typeface="+mn-cs"/>
            </a:endParaRPr>
          </a:p>
          <a:p>
            <a:pPr>
              <a:defRPr/>
            </a:pPr>
            <a:r>
              <a:rPr lang="es-AR" sz="1800" b="1" u="none" dirty="0">
                <a:solidFill>
                  <a:schemeClr val="tx2"/>
                </a:solidFill>
                <a:latin typeface="+mj-lt"/>
                <a:ea typeface="ＭＳ Ｐゴシック" pitchFamily="34" charset="-128"/>
                <a:cs typeface="+mn-cs"/>
              </a:rPr>
              <a:t>Ingreso de los fondos: </a:t>
            </a:r>
            <a:r>
              <a:rPr lang="es-AR" sz="1800" u="none" dirty="0">
                <a:solidFill>
                  <a:schemeClr val="tx2"/>
                </a:solidFill>
                <a:latin typeface="+mj-lt"/>
                <a:ea typeface="ＭＳ Ｐゴシック" pitchFamily="34" charset="-128"/>
                <a:cs typeface="+mn-cs"/>
              </a:rPr>
              <a:t>Certificación de la entidad cambiaria o financiera local, sobre la fecha y monto de la inversión ingresada al país, sea a través de una liquidación en el mercado de cambios, o en su momento, de una acreditación en una cuenta bancaria en moneda extranjera en el país, </a:t>
            </a:r>
          </a:p>
          <a:p>
            <a:pPr>
              <a:defRPr/>
            </a:pPr>
            <a:endParaRPr lang="es-AR" sz="1800" u="none" dirty="0">
              <a:solidFill>
                <a:schemeClr val="tx2"/>
              </a:solidFill>
              <a:latin typeface="+mj-lt"/>
              <a:ea typeface="ＭＳ Ｐゴシック" pitchFamily="34" charset="-128"/>
              <a:cs typeface="+mn-cs"/>
            </a:endParaRPr>
          </a:p>
          <a:p>
            <a:pPr>
              <a:defRPr/>
            </a:pPr>
            <a:r>
              <a:rPr lang="es-AR" sz="1800" b="1" u="none" dirty="0">
                <a:solidFill>
                  <a:schemeClr val="tx2"/>
                </a:solidFill>
                <a:latin typeface="+mj-lt"/>
                <a:ea typeface="ＭＳ Ｐゴシック" pitchFamily="34" charset="-128"/>
                <a:cs typeface="+mn-cs"/>
              </a:rPr>
              <a:t>Permanencia de los fondos</a:t>
            </a:r>
            <a:r>
              <a:rPr lang="es-AR" sz="1800" u="none" dirty="0">
                <a:solidFill>
                  <a:schemeClr val="tx2"/>
                </a:solidFill>
                <a:latin typeface="+mj-lt"/>
                <a:ea typeface="ＭＳ Ｐゴシック" pitchFamily="34" charset="-128"/>
                <a:cs typeface="+mn-cs"/>
              </a:rPr>
              <a:t>: 365 días corridos desde la fecha de acceso al mercado local de cambios</a:t>
            </a:r>
          </a:p>
          <a:p>
            <a:pPr>
              <a:defRPr/>
            </a:pPr>
            <a:endParaRPr lang="es-AR" sz="1800" u="none" dirty="0">
              <a:solidFill>
                <a:schemeClr val="tx2"/>
              </a:solidFill>
              <a:latin typeface="+mj-lt"/>
              <a:ea typeface="ＭＳ Ｐゴシック" pitchFamily="34" charset="-128"/>
              <a:cs typeface="+mn-cs"/>
            </a:endParaRPr>
          </a:p>
          <a:p>
            <a:pPr>
              <a:defRPr/>
            </a:pPr>
            <a:r>
              <a:rPr lang="es-AR" sz="1800" b="1" u="none" dirty="0">
                <a:solidFill>
                  <a:schemeClr val="tx2"/>
                </a:solidFill>
                <a:latin typeface="+mj-lt"/>
                <a:ea typeface="ＭＳ Ｐゴシック" pitchFamily="34" charset="-128"/>
                <a:cs typeface="+mn-cs"/>
              </a:rPr>
              <a:t>El Beneficiario </a:t>
            </a:r>
            <a:r>
              <a:rPr lang="es-AR" sz="1800" u="none" dirty="0">
                <a:solidFill>
                  <a:schemeClr val="tx2"/>
                </a:solidFill>
                <a:latin typeface="+mj-lt"/>
                <a:ea typeface="ＭＳ Ｐゴシック" pitchFamily="34" charset="-128"/>
                <a:cs typeface="+mn-cs"/>
              </a:rPr>
              <a:t>no sea una persona física o jurídica que resida o que </a:t>
            </a:r>
            <a:r>
              <a:rPr lang="es-ES" sz="1800" u="none" dirty="0">
                <a:solidFill>
                  <a:schemeClr val="tx2"/>
                </a:solidFill>
                <a:latin typeface="+mj-lt"/>
                <a:ea typeface="ＭＳ Ｐゴシック" pitchFamily="34" charset="-128"/>
                <a:cs typeface="+mn-cs"/>
              </a:rPr>
              <a:t>esté constituida o domiciliada en dominios, jurisdicciones, territorios o Estados asociados </a:t>
            </a:r>
            <a:r>
              <a:rPr lang="es-AR" sz="1800" u="none" dirty="0">
                <a:solidFill>
                  <a:schemeClr val="tx2"/>
                </a:solidFill>
                <a:latin typeface="+mj-lt"/>
                <a:ea typeface="ＭＳ Ｐゴシック" pitchFamily="34" charset="-128"/>
                <a:cs typeface="+mn-cs"/>
              </a:rPr>
              <a:t>que figuren incluidos dentro del listado del Decreto Nº 1.344/98  (</a:t>
            </a:r>
            <a:r>
              <a:rPr lang="es-AR" sz="1800" b="1" u="none" dirty="0">
                <a:solidFill>
                  <a:schemeClr val="tx2"/>
                </a:solidFill>
                <a:latin typeface="+mj-lt"/>
                <a:ea typeface="ＭＳ Ｐゴシック" pitchFamily="34" charset="-128"/>
                <a:cs typeface="+mn-cs"/>
              </a:rPr>
              <a:t>Paraíso fiscal)</a:t>
            </a:r>
            <a:endParaRPr lang="es-ES" sz="1800" b="1" u="none" dirty="0">
              <a:solidFill>
                <a:schemeClr val="tx2"/>
              </a:solidFill>
              <a:latin typeface="+mj-lt"/>
              <a:ea typeface="ＭＳ Ｐゴシック" pitchFamily="34" charset="-128"/>
              <a:cs typeface="+mn-cs"/>
            </a:endParaRPr>
          </a:p>
        </p:txBody>
      </p:sp>
      <p:sp>
        <p:nvSpPr>
          <p:cNvPr id="9" name="Rectangle 2"/>
          <p:cNvSpPr txBox="1">
            <a:spLocks noChangeArrowheads="1"/>
          </p:cNvSpPr>
          <p:nvPr/>
        </p:nvSpPr>
        <p:spPr>
          <a:xfrm>
            <a:off x="323850" y="122238"/>
            <a:ext cx="8229600" cy="1138237"/>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38200" y="1371600"/>
            <a:ext cx="7524750" cy="4524375"/>
          </a:xfrm>
          <a:prstGeom prst="rect">
            <a:avLst/>
          </a:prstGeom>
        </p:spPr>
        <p:txBody>
          <a:bodyPr>
            <a:spAutoFit/>
          </a:bodyPr>
          <a:lstStyle/>
          <a:p>
            <a:pPr algn="just">
              <a:buClr>
                <a:schemeClr val="tx1">
                  <a:lumMod val="60000"/>
                  <a:lumOff val="40000"/>
                </a:schemeClr>
              </a:buClr>
              <a:defRPr/>
            </a:pPr>
            <a:endParaRPr lang="es-AR" b="1" u="none" dirty="0">
              <a:solidFill>
                <a:schemeClr val="tx2"/>
              </a:solidFill>
              <a:latin typeface="Arial Unicode MS" pitchFamily="34" charset="-128"/>
              <a:ea typeface="Arial Unicode MS" pitchFamily="34" charset="-128"/>
              <a:cs typeface="Arial Unicode MS" pitchFamily="34" charset="-128"/>
            </a:endParaRPr>
          </a:p>
          <a:p>
            <a:pPr algn="just">
              <a:buClr>
                <a:schemeClr val="tx1">
                  <a:lumMod val="60000"/>
                  <a:lumOff val="40000"/>
                </a:schemeClr>
              </a:buClr>
              <a:buFont typeface="Wingdings" pitchFamily="2" charset="2"/>
              <a:buChar char="ü"/>
              <a:defRPr/>
            </a:pPr>
            <a:r>
              <a:rPr lang="es-AR" b="1" u="none" dirty="0">
                <a:solidFill>
                  <a:schemeClr val="tx2"/>
                </a:solidFill>
                <a:latin typeface="Arial Unicode MS" pitchFamily="34" charset="-128"/>
                <a:ea typeface="Arial Unicode MS" pitchFamily="34" charset="-128"/>
                <a:cs typeface="Arial Unicode MS" pitchFamily="34" charset="-128"/>
              </a:rPr>
              <a:t>Instrucción General de AFIP 07/12 02/03/2012</a:t>
            </a:r>
          </a:p>
          <a:p>
            <a:pPr algn="just">
              <a:buClr>
                <a:schemeClr val="tx1">
                  <a:lumMod val="60000"/>
                  <a:lumOff val="40000"/>
                </a:schemeClr>
              </a:buClr>
              <a:buFont typeface="Wingdings" pitchFamily="2" charset="2"/>
              <a:buChar char="ü"/>
              <a:defRPr/>
            </a:pPr>
            <a:endParaRPr lang="es-AR" b="1" u="none" dirty="0">
              <a:solidFill>
                <a:schemeClr val="tx2"/>
              </a:solidFill>
              <a:latin typeface="Arial Unicode MS" pitchFamily="34" charset="-128"/>
              <a:ea typeface="Arial Unicode MS" pitchFamily="34" charset="-128"/>
              <a:cs typeface="Arial Unicode MS" pitchFamily="34" charset="-128"/>
            </a:endParaRPr>
          </a:p>
          <a:p>
            <a:pPr algn="just">
              <a:buClr>
                <a:schemeClr val="tx1">
                  <a:lumMod val="60000"/>
                  <a:lumOff val="40000"/>
                </a:schemeClr>
              </a:buClr>
              <a:buFont typeface="Wingdings" pitchFamily="2" charset="2"/>
              <a:buChar char="ü"/>
              <a:defRPr/>
            </a:pPr>
            <a:r>
              <a:rPr lang="es-AR" b="1" u="none" dirty="0">
                <a:solidFill>
                  <a:schemeClr val="tx2"/>
                </a:solidFill>
                <a:latin typeface="Arial Unicode MS" pitchFamily="34" charset="-128"/>
                <a:ea typeface="Arial Unicode MS" pitchFamily="34" charset="-128"/>
                <a:cs typeface="Arial Unicode MS" pitchFamily="34" charset="-128"/>
              </a:rPr>
              <a:t> Para los casos de exportadores con incumplidos informados o bien vencido sin cumplido informado no podrán cobrar los reintegros aduaneros hasta normalizar la situación. Se realiza un bloqueo de CUIT por sistema.</a:t>
            </a:r>
          </a:p>
          <a:p>
            <a:pPr algn="just">
              <a:buClr>
                <a:schemeClr val="tx1">
                  <a:lumMod val="60000"/>
                  <a:lumOff val="40000"/>
                </a:schemeClr>
              </a:buClr>
              <a:buFont typeface="Wingdings" pitchFamily="2" charset="2"/>
              <a:buChar char="ü"/>
              <a:defRPr/>
            </a:pPr>
            <a:endParaRPr lang="es-AR" b="1" u="none" dirty="0">
              <a:solidFill>
                <a:schemeClr val="tx2"/>
              </a:solidFill>
              <a:latin typeface="Arial Unicode MS" pitchFamily="34" charset="-128"/>
              <a:ea typeface="Arial Unicode MS" pitchFamily="34" charset="-128"/>
              <a:cs typeface="Arial Unicode MS" pitchFamily="34" charset="-128"/>
            </a:endParaRPr>
          </a:p>
          <a:p>
            <a:pPr algn="just">
              <a:buClr>
                <a:schemeClr val="tx1">
                  <a:lumMod val="60000"/>
                  <a:lumOff val="40000"/>
                </a:schemeClr>
              </a:buClr>
              <a:defRPr/>
            </a:pPr>
            <a:endParaRPr lang="es-AR" b="1" u="none" dirty="0">
              <a:solidFill>
                <a:schemeClr val="tx2"/>
              </a:solidFill>
              <a:latin typeface="Arial Unicode MS" pitchFamily="34" charset="-128"/>
              <a:ea typeface="Arial Unicode MS" pitchFamily="34" charset="-128"/>
              <a:cs typeface="Arial Unicode MS" pitchFamily="34" charset="-128"/>
            </a:endParaRPr>
          </a:p>
          <a:p>
            <a:pPr algn="just">
              <a:defRPr/>
            </a:pPr>
            <a:endParaRPr lang="es-AR" b="1" u="none" dirty="0">
              <a:solidFill>
                <a:schemeClr val="tx2"/>
              </a:solidFill>
              <a:latin typeface="Arial Unicode MS" pitchFamily="34" charset="-128"/>
              <a:ea typeface="Arial Unicode MS" pitchFamily="34" charset="-128"/>
              <a:cs typeface="Arial Unicode MS" pitchFamily="34" charset="-128"/>
            </a:endParaRPr>
          </a:p>
          <a:p>
            <a:pPr>
              <a:defRPr/>
            </a:pPr>
            <a:endParaRPr lang="es-AR" b="1" u="none" dirty="0">
              <a:solidFill>
                <a:schemeClr val="tx2"/>
              </a:solidFill>
              <a:latin typeface="Arial Unicode MS" pitchFamily="34" charset="-128"/>
              <a:ea typeface="Arial Unicode MS" pitchFamily="34" charset="-128"/>
              <a:cs typeface="Arial Unicode MS" pitchFamily="34" charset="-128"/>
            </a:endParaRPr>
          </a:p>
        </p:txBody>
      </p:sp>
      <p:sp>
        <p:nvSpPr>
          <p:cNvPr id="25602" name="3 CuadroTexto"/>
          <p:cNvSpPr txBox="1">
            <a:spLocks noChangeArrowheads="1"/>
          </p:cNvSpPr>
          <p:nvPr/>
        </p:nvSpPr>
        <p:spPr bwMode="auto">
          <a:xfrm>
            <a:off x="1543050" y="152400"/>
            <a:ext cx="6591300" cy="523875"/>
          </a:xfrm>
          <a:prstGeom prst="rect">
            <a:avLst/>
          </a:prstGeom>
          <a:noFill/>
          <a:ln w="9525">
            <a:noFill/>
            <a:miter lim="800000"/>
            <a:headEnd/>
            <a:tailEnd/>
          </a:ln>
        </p:spPr>
        <p:txBody>
          <a:bodyPr>
            <a:spAutoFit/>
          </a:bodyPr>
          <a:lstStyle/>
          <a:p>
            <a:pPr algn="ctr"/>
            <a:r>
              <a:rPr lang="es-AR" sz="2800" b="1" u="none">
                <a:solidFill>
                  <a:schemeClr val="bg1"/>
                </a:solidFill>
                <a:latin typeface="Arial Unicode MS"/>
                <a:ea typeface="Arial Unicode MS"/>
                <a:cs typeface="Arial Unicode MS"/>
              </a:rPr>
              <a:t>COBRO DE EXPORTACIÓN</a:t>
            </a:r>
            <a:endParaRPr lang="es-ES" sz="2800" b="1" u="none">
              <a:solidFill>
                <a:schemeClr val="bg1"/>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2349500"/>
            <a:ext cx="8985250" cy="4032250"/>
          </a:xfrm>
          <a:prstGeom prst="rect">
            <a:avLst/>
          </a:prstGeom>
          <a:noFill/>
          <a:ln w="9525">
            <a:noFill/>
            <a:miter lim="800000"/>
            <a:headEnd/>
            <a:tailEnd/>
          </a:ln>
        </p:spPr>
        <p:txBody>
          <a:bodyPr/>
          <a:lstStyle/>
          <a:p>
            <a:pPr>
              <a:defRPr/>
            </a:pPr>
            <a:r>
              <a:rPr lang="es-AR" sz="2000" u="none" dirty="0">
                <a:solidFill>
                  <a:schemeClr val="tx2"/>
                </a:solidFill>
                <a:latin typeface="+mj-lt"/>
                <a:ea typeface="ＭＳ Ｐゴシック" pitchFamily="34" charset="-128"/>
                <a:cs typeface="+mn-cs"/>
              </a:rPr>
              <a:t>Existe   acceso automático por repatriaciones de inversiones directas en los siguientes casos:</a:t>
            </a:r>
          </a:p>
          <a:p>
            <a:pPr>
              <a:defRPr/>
            </a:pPr>
            <a:endParaRPr lang="es-AR" sz="2000" u="none" dirty="0">
              <a:solidFill>
                <a:schemeClr val="tx2"/>
              </a:solidFill>
              <a:latin typeface="+mj-lt"/>
              <a:ea typeface="ＭＳ Ｐゴシック" pitchFamily="34" charset="-128"/>
              <a:cs typeface="+mn-cs"/>
            </a:endParaRPr>
          </a:p>
          <a:p>
            <a:pPr lvl="2">
              <a:buFont typeface="Wingdings" pitchFamily="2" charset="2"/>
              <a:buChar char="ü"/>
              <a:defRPr/>
            </a:pPr>
            <a:r>
              <a:rPr lang="es-AR" sz="2000" u="none" dirty="0">
                <a:solidFill>
                  <a:schemeClr val="tx2"/>
                </a:solidFill>
                <a:latin typeface="+mj-lt"/>
                <a:ea typeface="ＭＳ Ｐゴシック" pitchFamily="34" charset="-128"/>
                <a:cs typeface="+mn-cs"/>
              </a:rPr>
              <a:t> Venta de la inversión directa. </a:t>
            </a:r>
          </a:p>
          <a:p>
            <a:pPr lvl="2">
              <a:buFont typeface="Wingdings" pitchFamily="2" charset="2"/>
              <a:buChar char="ü"/>
              <a:defRPr/>
            </a:pPr>
            <a:endParaRPr lang="es-AR" sz="2000" u="none" dirty="0">
              <a:solidFill>
                <a:schemeClr val="tx2"/>
              </a:solidFill>
              <a:latin typeface="+mj-lt"/>
              <a:ea typeface="ＭＳ Ｐゴシック" pitchFamily="34" charset="-128"/>
              <a:cs typeface="+mn-cs"/>
            </a:endParaRPr>
          </a:p>
          <a:p>
            <a:pPr lvl="2">
              <a:buFont typeface="Wingdings" pitchFamily="2" charset="2"/>
              <a:buChar char="ü"/>
              <a:defRPr/>
            </a:pPr>
            <a:r>
              <a:rPr lang="es-AR" sz="2000" u="none" dirty="0">
                <a:solidFill>
                  <a:schemeClr val="tx2"/>
                </a:solidFill>
                <a:latin typeface="+mj-lt"/>
                <a:ea typeface="ＭＳ Ｐゴシック" pitchFamily="34" charset="-128"/>
                <a:cs typeface="+mn-cs"/>
              </a:rPr>
              <a:t> Liquidación definitiva de la inversión directa. </a:t>
            </a:r>
          </a:p>
          <a:p>
            <a:pPr lvl="2">
              <a:buFont typeface="Wingdings" pitchFamily="2" charset="2"/>
              <a:buChar char="ü"/>
              <a:defRPr/>
            </a:pPr>
            <a:endParaRPr lang="es-AR" sz="2000" u="none" dirty="0">
              <a:solidFill>
                <a:schemeClr val="tx2"/>
              </a:solidFill>
              <a:latin typeface="+mj-lt"/>
              <a:ea typeface="ＭＳ Ｐゴシック" pitchFamily="34" charset="-128"/>
              <a:cs typeface="+mn-cs"/>
            </a:endParaRPr>
          </a:p>
          <a:p>
            <a:pPr lvl="2">
              <a:buFont typeface="Wingdings" pitchFamily="2" charset="2"/>
              <a:buChar char="ü"/>
              <a:defRPr/>
            </a:pPr>
            <a:r>
              <a:rPr lang="es-AR" sz="2000" u="none" dirty="0">
                <a:solidFill>
                  <a:schemeClr val="tx2"/>
                </a:solidFill>
                <a:latin typeface="+mj-lt"/>
                <a:ea typeface="ＭＳ Ｐゴシック" pitchFamily="34" charset="-128"/>
                <a:cs typeface="+mn-cs"/>
              </a:rPr>
              <a:t> Reducción de capital decidida por la empresa local</a:t>
            </a:r>
          </a:p>
          <a:p>
            <a:pPr lvl="2">
              <a:buFont typeface="Wingdings" pitchFamily="2" charset="2"/>
              <a:buChar char="ü"/>
              <a:defRPr/>
            </a:pPr>
            <a:endParaRPr lang="es-AR" sz="2000" u="none" dirty="0">
              <a:solidFill>
                <a:schemeClr val="tx2"/>
              </a:solidFill>
              <a:latin typeface="+mj-lt"/>
              <a:ea typeface="ＭＳ Ｐゴシック" pitchFamily="34" charset="-128"/>
              <a:cs typeface="+mn-cs"/>
            </a:endParaRPr>
          </a:p>
          <a:p>
            <a:pPr lvl="2">
              <a:buFont typeface="Wingdings" pitchFamily="2" charset="2"/>
              <a:buChar char="ü"/>
              <a:defRPr/>
            </a:pPr>
            <a:r>
              <a:rPr lang="es-AR" sz="2000" u="none" dirty="0">
                <a:solidFill>
                  <a:schemeClr val="tx2"/>
                </a:solidFill>
                <a:latin typeface="+mj-lt"/>
                <a:ea typeface="ＭＳ Ｐゴシック" pitchFamily="34" charset="-128"/>
                <a:cs typeface="+mn-cs"/>
              </a:rPr>
              <a:t> Devolución de aportes irrevocables efectuada por la empresa local. </a:t>
            </a:r>
          </a:p>
          <a:p>
            <a:pPr>
              <a:defRPr/>
            </a:pPr>
            <a:endParaRPr lang="es-AR" sz="2000" u="none" dirty="0">
              <a:solidFill>
                <a:schemeClr val="tx2"/>
              </a:solidFill>
              <a:latin typeface="+mj-lt"/>
              <a:ea typeface="ＭＳ Ｐゴシック" pitchFamily="34" charset="-128"/>
              <a:cs typeface="+mn-cs"/>
            </a:endParaRPr>
          </a:p>
        </p:txBody>
      </p:sp>
      <p:sp>
        <p:nvSpPr>
          <p:cNvPr id="81922"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11268" name="11 CuadroTexto"/>
          <p:cNvSpPr txBox="1">
            <a:spLocks noChangeArrowheads="1"/>
          </p:cNvSpPr>
          <p:nvPr/>
        </p:nvSpPr>
        <p:spPr bwMode="auto">
          <a:xfrm>
            <a:off x="342900" y="1343025"/>
            <a:ext cx="8477250" cy="830263"/>
          </a:xfrm>
          <a:prstGeom prst="rect">
            <a:avLst/>
          </a:prstGeom>
          <a:noFill/>
          <a:ln w="9525">
            <a:noFill/>
            <a:miter lim="800000"/>
            <a:headEnd/>
            <a:tailEnd/>
          </a:ln>
        </p:spPr>
        <p:txBody>
          <a:bodyPr>
            <a:spAutoFit/>
          </a:bodyPr>
          <a:lstStyle/>
          <a:p>
            <a:pPr algn="ctr">
              <a:defRPr/>
            </a:pPr>
            <a:r>
              <a:rPr lang="es-AR" u="none" dirty="0">
                <a:solidFill>
                  <a:schemeClr val="tx2"/>
                </a:solidFill>
                <a:latin typeface="+mj-lt"/>
                <a:ea typeface="ＭＳ Ｐゴシック" pitchFamily="34" charset="-128"/>
                <a:cs typeface="+mn-cs"/>
              </a:rPr>
              <a:t>También está previsto el acceso automático al M.U.L.C. las repatriaciones de </a:t>
            </a:r>
            <a:r>
              <a:rPr lang="es-AR" b="1" u="none" dirty="0">
                <a:solidFill>
                  <a:schemeClr val="tx2"/>
                </a:solidFill>
                <a:latin typeface="+mj-lt"/>
                <a:ea typeface="ＭＳ Ｐゴシック" pitchFamily="34" charset="-128"/>
                <a:cs typeface="+mn-cs"/>
              </a:rPr>
              <a:t>inversiones directas</a:t>
            </a:r>
            <a:endParaRPr lang="es-AR" u="none" dirty="0">
              <a:solidFill>
                <a:schemeClr val="tx2"/>
              </a:solidFill>
              <a:latin typeface="+mj-lt"/>
              <a:ea typeface="ＭＳ Ｐゴシック" pitchFamily="34" charset="-128"/>
              <a:cs typeface="+mn-cs"/>
            </a:endParaRPr>
          </a:p>
        </p:txBody>
      </p:sp>
      <p:sp>
        <p:nvSpPr>
          <p:cNvPr id="6" name="Rectangle 2"/>
          <p:cNvSpPr txBox="1">
            <a:spLocks noChangeArrowheads="1"/>
          </p:cNvSpPr>
          <p:nvPr/>
        </p:nvSpPr>
        <p:spPr>
          <a:xfrm>
            <a:off x="457200" y="0"/>
            <a:ext cx="8229600" cy="1138238"/>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0" y="1962150"/>
            <a:ext cx="9144000" cy="4103688"/>
          </a:xfrm>
          <a:prstGeom prst="rect">
            <a:avLst/>
          </a:prstGeom>
          <a:noFill/>
          <a:ln w="9525">
            <a:noFill/>
            <a:miter lim="800000"/>
            <a:headEnd/>
            <a:tailEnd/>
          </a:ln>
        </p:spPr>
        <p:txBody>
          <a:bodyPr/>
          <a:lstStyle/>
          <a:p>
            <a:pPr>
              <a:defRPr/>
            </a:pPr>
            <a:r>
              <a:rPr lang="es-AR" sz="1800" u="none" dirty="0">
                <a:solidFill>
                  <a:schemeClr val="tx2"/>
                </a:solidFill>
                <a:latin typeface="+mj-lt"/>
                <a:ea typeface="ＭＳ Ｐゴシック" pitchFamily="34" charset="-128"/>
                <a:cs typeface="+mn-cs"/>
              </a:rPr>
              <a:t>En los casos de devolución de fondos por </a:t>
            </a:r>
            <a:r>
              <a:rPr lang="es-AR" sz="1800" b="1" u="none" dirty="0">
                <a:solidFill>
                  <a:schemeClr val="tx2"/>
                </a:solidFill>
                <a:latin typeface="+mj-lt"/>
                <a:ea typeface="ＭＳ Ｐゴシック" pitchFamily="34" charset="-128"/>
                <a:cs typeface="+mn-cs"/>
              </a:rPr>
              <a:t>reducción del capital o devolución de aportes irrevocables</a:t>
            </a:r>
            <a:r>
              <a:rPr lang="es-AR" sz="1800" u="none" dirty="0">
                <a:solidFill>
                  <a:schemeClr val="tx2"/>
                </a:solidFill>
                <a:latin typeface="+mj-lt"/>
                <a:ea typeface="ＭＳ Ｐゴシック" pitchFamily="34" charset="-128"/>
                <a:cs typeface="+mn-cs"/>
              </a:rPr>
              <a:t>, la entidad autorizada a operar en cambios deberá contar como mínimo con: </a:t>
            </a:r>
          </a:p>
          <a:p>
            <a:pPr>
              <a:buClr>
                <a:schemeClr val="accent1">
                  <a:lumMod val="90000"/>
                </a:schemeClr>
              </a:buClr>
              <a:buFont typeface="Arial" pitchFamily="34" charset="0"/>
              <a:buChar char="•"/>
              <a:defRPr/>
            </a:pPr>
            <a:endParaRPr lang="es-AR" sz="1800" u="none" dirty="0">
              <a:solidFill>
                <a:schemeClr val="tx2"/>
              </a:solidFill>
              <a:latin typeface="+mj-lt"/>
              <a:ea typeface="ＭＳ Ｐゴシック" pitchFamily="34" charset="-128"/>
              <a:cs typeface="+mn-cs"/>
            </a:endParaRPr>
          </a:p>
          <a:p>
            <a:pPr lvl="1">
              <a:buClr>
                <a:schemeClr val="accent1">
                  <a:lumMod val="90000"/>
                </a:schemeClr>
              </a:buClr>
              <a:buSzPct val="102000"/>
              <a:buFont typeface="Calibri" pitchFamily="34" charset="0"/>
              <a:buChar char="•"/>
              <a:defRPr/>
            </a:pPr>
            <a:r>
              <a:rPr lang="es-AR" sz="1800" u="none" dirty="0">
                <a:solidFill>
                  <a:schemeClr val="tx2"/>
                </a:solidFill>
                <a:latin typeface="+mj-lt"/>
                <a:ea typeface="ＭＳ Ｐゴシック" pitchFamily="34" charset="-128"/>
                <a:cs typeface="+mn-cs"/>
              </a:rPr>
              <a:t> Documental idónea para probar la identidad del socio que hizo el aporte y de la actual tenencia.</a:t>
            </a:r>
          </a:p>
          <a:p>
            <a:pPr lvl="1">
              <a:buClr>
                <a:schemeClr val="accent1">
                  <a:lumMod val="90000"/>
                </a:schemeClr>
              </a:buClr>
              <a:buSzPct val="102000"/>
              <a:buFont typeface="Calibri" pitchFamily="34" charset="0"/>
              <a:buChar char="•"/>
              <a:defRPr/>
            </a:pPr>
            <a:endParaRPr lang="es-AR" sz="1800" u="none" dirty="0">
              <a:solidFill>
                <a:schemeClr val="tx2"/>
              </a:solidFill>
              <a:latin typeface="+mj-lt"/>
              <a:ea typeface="ＭＳ Ｐゴシック" pitchFamily="34" charset="-128"/>
              <a:cs typeface="+mn-cs"/>
            </a:endParaRPr>
          </a:p>
          <a:p>
            <a:pPr lvl="1">
              <a:buClr>
                <a:schemeClr val="accent1">
                  <a:lumMod val="90000"/>
                </a:schemeClr>
              </a:buClr>
              <a:buSzPct val="102000"/>
              <a:buFont typeface="Calibri" pitchFamily="34" charset="0"/>
              <a:buChar char="•"/>
              <a:defRPr/>
            </a:pPr>
            <a:r>
              <a:rPr lang="es-AR" sz="1800" u="none" dirty="0">
                <a:solidFill>
                  <a:schemeClr val="tx2"/>
                </a:solidFill>
                <a:latin typeface="+mj-lt"/>
                <a:ea typeface="ＭＳ Ｐゴシック" pitchFamily="34" charset="-128"/>
                <a:cs typeface="+mn-cs"/>
              </a:rPr>
              <a:t> Certificación de auditor externo que acredite el real ingreso de los aportes a la sociedad  y que la misma, no registra deudas vencidas e impagas con la AFIP</a:t>
            </a:r>
          </a:p>
          <a:p>
            <a:pPr lvl="1">
              <a:buClr>
                <a:schemeClr val="accent1">
                  <a:lumMod val="90000"/>
                </a:schemeClr>
              </a:buClr>
              <a:buSzPct val="102000"/>
              <a:buFont typeface="Calibri" pitchFamily="34" charset="0"/>
              <a:buChar char="•"/>
              <a:defRPr/>
            </a:pPr>
            <a:endParaRPr lang="es-AR" sz="1800" u="none" dirty="0">
              <a:solidFill>
                <a:schemeClr val="tx2"/>
              </a:solidFill>
              <a:latin typeface="+mj-lt"/>
              <a:ea typeface="ＭＳ Ｐゴシック" pitchFamily="34" charset="-128"/>
              <a:cs typeface="+mn-cs"/>
            </a:endParaRPr>
          </a:p>
          <a:p>
            <a:pPr lvl="1">
              <a:buClr>
                <a:schemeClr val="accent1">
                  <a:lumMod val="90000"/>
                </a:schemeClr>
              </a:buClr>
              <a:buSzPct val="102000"/>
              <a:buFont typeface="Calibri" pitchFamily="34" charset="0"/>
              <a:buChar char="•"/>
              <a:defRPr/>
            </a:pPr>
            <a:r>
              <a:rPr lang="es-AR" sz="1800" u="none" dirty="0">
                <a:solidFill>
                  <a:schemeClr val="tx2"/>
                </a:solidFill>
                <a:latin typeface="+mj-lt"/>
                <a:ea typeface="ＭＳ Ｐゴシック" pitchFamily="34" charset="-128"/>
                <a:cs typeface="+mn-cs"/>
              </a:rPr>
              <a:t> Copia autenticada del Acta de Asamblea Extraordinaria o del órgano competente, aprobando la devolución del aporte irrevocable o la reducción de capital.</a:t>
            </a:r>
          </a:p>
          <a:p>
            <a:pPr lvl="1">
              <a:buClr>
                <a:schemeClr val="accent1">
                  <a:lumMod val="90000"/>
                </a:schemeClr>
              </a:buClr>
              <a:buSzPct val="102000"/>
              <a:buFont typeface="Calibri" pitchFamily="34" charset="0"/>
              <a:buChar char="•"/>
              <a:defRPr/>
            </a:pPr>
            <a:endParaRPr lang="es-AR" sz="1800" u="none" dirty="0">
              <a:solidFill>
                <a:schemeClr val="tx2"/>
              </a:solidFill>
              <a:latin typeface="+mj-lt"/>
              <a:ea typeface="ＭＳ Ｐゴシック" pitchFamily="34" charset="-128"/>
              <a:cs typeface="+mn-cs"/>
            </a:endParaRPr>
          </a:p>
          <a:p>
            <a:pPr lvl="1">
              <a:buClr>
                <a:schemeClr val="accent1">
                  <a:lumMod val="90000"/>
                </a:schemeClr>
              </a:buClr>
              <a:buSzPct val="102000"/>
              <a:buFont typeface="Calibri" pitchFamily="34" charset="0"/>
              <a:buChar char="•"/>
              <a:defRPr/>
            </a:pPr>
            <a:r>
              <a:rPr lang="es-AR" sz="1800" u="none" dirty="0">
                <a:solidFill>
                  <a:schemeClr val="tx2"/>
                </a:solidFill>
                <a:latin typeface="+mj-lt"/>
                <a:ea typeface="ＭＳ Ｐゴシック" pitchFamily="34" charset="-128"/>
                <a:cs typeface="+mn-cs"/>
              </a:rPr>
              <a:t> Documentación que permita verificar que la empresa haya dado cumplimiento a las  publicaciones y registros dispuestas en la Ley 19550. </a:t>
            </a:r>
          </a:p>
          <a:p>
            <a:pPr>
              <a:buFont typeface="Arial" charset="0"/>
              <a:buChar char="•"/>
              <a:defRPr/>
            </a:pPr>
            <a:endParaRPr lang="es-AR" sz="1800" u="none" dirty="0">
              <a:solidFill>
                <a:schemeClr val="tx2"/>
              </a:solidFill>
              <a:latin typeface="+mj-lt"/>
              <a:ea typeface="ＭＳ Ｐゴシック" pitchFamily="34" charset="-128"/>
              <a:cs typeface="+mn-cs"/>
            </a:endParaRPr>
          </a:p>
        </p:txBody>
      </p:sp>
      <p:sp>
        <p:nvSpPr>
          <p:cNvPr id="82946"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2947"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12294" name="11 CuadroTexto"/>
          <p:cNvSpPr txBox="1">
            <a:spLocks noChangeArrowheads="1"/>
          </p:cNvSpPr>
          <p:nvPr/>
        </p:nvSpPr>
        <p:spPr bwMode="auto">
          <a:xfrm>
            <a:off x="0" y="968375"/>
            <a:ext cx="9383713" cy="830263"/>
          </a:xfrm>
          <a:prstGeom prst="rect">
            <a:avLst/>
          </a:prstGeom>
          <a:noFill/>
          <a:ln w="9525">
            <a:noFill/>
            <a:miter lim="800000"/>
            <a:headEnd/>
            <a:tailEnd/>
          </a:ln>
        </p:spPr>
        <p:txBody>
          <a:bodyPr>
            <a:spAutoFit/>
          </a:bodyPr>
          <a:lstStyle/>
          <a:p>
            <a:pPr algn="ctr">
              <a:defRPr/>
            </a:pPr>
            <a:r>
              <a:rPr lang="es-AR" u="none" dirty="0">
                <a:solidFill>
                  <a:schemeClr val="tx2"/>
                </a:solidFill>
                <a:latin typeface="+mj-lt"/>
                <a:ea typeface="ＭＳ Ｐゴシック" pitchFamily="34" charset="-128"/>
                <a:cs typeface="+mn-cs"/>
              </a:rPr>
              <a:t>También está previsto el acceso automático al M.U.L.C. las repatriaciones de </a:t>
            </a:r>
            <a:r>
              <a:rPr lang="es-AR" b="1" u="none" dirty="0">
                <a:solidFill>
                  <a:schemeClr val="tx2"/>
                </a:solidFill>
                <a:latin typeface="+mj-lt"/>
                <a:ea typeface="ＭＳ Ｐゴシック" pitchFamily="34" charset="-128"/>
                <a:cs typeface="+mn-cs"/>
              </a:rPr>
              <a:t>inversiones directas</a:t>
            </a:r>
            <a:r>
              <a:rPr lang="es-AR" u="none" dirty="0">
                <a:solidFill>
                  <a:schemeClr val="tx2"/>
                </a:solidFill>
                <a:latin typeface="+mj-lt"/>
                <a:ea typeface="ＭＳ Ｐゴシック" pitchFamily="34" charset="-128"/>
                <a:cs typeface="+mn-cs"/>
              </a:rPr>
              <a:t>:</a:t>
            </a:r>
          </a:p>
        </p:txBody>
      </p:sp>
      <p:sp>
        <p:nvSpPr>
          <p:cNvPr id="7" name="Rectangle 2"/>
          <p:cNvSpPr txBox="1">
            <a:spLocks noChangeArrowheads="1"/>
          </p:cNvSpPr>
          <p:nvPr/>
        </p:nvSpPr>
        <p:spPr>
          <a:xfrm>
            <a:off x="628650" y="65088"/>
            <a:ext cx="8229600" cy="1138237"/>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ChangeArrowheads="1"/>
          </p:cNvSpPr>
          <p:nvPr/>
        </p:nvSpPr>
        <p:spPr bwMode="auto">
          <a:xfrm>
            <a:off x="755650" y="2349500"/>
            <a:ext cx="8229600"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3970"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3971"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13318" name="11 CuadroTexto"/>
          <p:cNvSpPr txBox="1">
            <a:spLocks noChangeArrowheads="1"/>
          </p:cNvSpPr>
          <p:nvPr/>
        </p:nvSpPr>
        <p:spPr bwMode="auto">
          <a:xfrm>
            <a:off x="0" y="1196975"/>
            <a:ext cx="9117013" cy="769938"/>
          </a:xfrm>
          <a:prstGeom prst="rect">
            <a:avLst/>
          </a:prstGeom>
          <a:noFill/>
          <a:ln w="9525">
            <a:noFill/>
            <a:miter lim="800000"/>
            <a:headEnd/>
            <a:tailEnd/>
          </a:ln>
        </p:spPr>
        <p:txBody>
          <a:bodyPr>
            <a:spAutoFit/>
          </a:bodyPr>
          <a:lstStyle/>
          <a:p>
            <a:pPr algn="ctr">
              <a:defRPr/>
            </a:pPr>
            <a:r>
              <a:rPr lang="es-AR" sz="2200" u="none" dirty="0">
                <a:solidFill>
                  <a:schemeClr val="tx2"/>
                </a:solidFill>
                <a:latin typeface="+mj-lt"/>
                <a:ea typeface="ＭＳ Ｐゴシック" pitchFamily="34" charset="-128"/>
                <a:cs typeface="+mn-cs"/>
              </a:rPr>
              <a:t>También está previsto el acceso automático al M.U.L.C. las repatriaciones de </a:t>
            </a:r>
            <a:r>
              <a:rPr lang="es-AR" sz="2200" b="1" u="none" dirty="0">
                <a:solidFill>
                  <a:schemeClr val="tx2"/>
                </a:solidFill>
                <a:latin typeface="+mj-lt"/>
                <a:ea typeface="ＭＳ Ｐゴシック" pitchFamily="34" charset="-128"/>
                <a:cs typeface="+mn-cs"/>
              </a:rPr>
              <a:t>inversiones directas</a:t>
            </a:r>
            <a:r>
              <a:rPr lang="es-AR" sz="2200" u="none" dirty="0">
                <a:solidFill>
                  <a:schemeClr val="tx2"/>
                </a:solidFill>
                <a:latin typeface="+mj-lt"/>
                <a:ea typeface="ＭＳ Ｐゴシック" pitchFamily="34" charset="-128"/>
                <a:cs typeface="+mn-cs"/>
              </a:rPr>
              <a:t>:</a:t>
            </a:r>
          </a:p>
        </p:txBody>
      </p:sp>
      <p:sp>
        <p:nvSpPr>
          <p:cNvPr id="7" name="Rectangle 4"/>
          <p:cNvSpPr>
            <a:spLocks noChangeArrowheads="1"/>
          </p:cNvSpPr>
          <p:nvPr/>
        </p:nvSpPr>
        <p:spPr bwMode="auto">
          <a:xfrm>
            <a:off x="304800" y="2273300"/>
            <a:ext cx="8782050" cy="4248150"/>
          </a:xfrm>
          <a:prstGeom prst="rect">
            <a:avLst/>
          </a:prstGeom>
          <a:noFill/>
          <a:ln w="9525">
            <a:noFill/>
            <a:miter lim="800000"/>
            <a:headEnd/>
            <a:tailEnd/>
          </a:ln>
        </p:spPr>
        <p:txBody>
          <a:bodyPr/>
          <a:lstStyle/>
          <a:p>
            <a:pPr>
              <a:buClr>
                <a:schemeClr val="accent1">
                  <a:lumMod val="90000"/>
                </a:schemeClr>
              </a:buClr>
              <a:buSzPct val="104000"/>
              <a:buFont typeface="Wingdings" pitchFamily="2" charset="2"/>
              <a:buChar char="ü"/>
              <a:defRPr/>
            </a:pPr>
            <a:r>
              <a:rPr lang="es-AR" sz="1800" u="none" dirty="0">
                <a:solidFill>
                  <a:schemeClr val="tx2"/>
                </a:solidFill>
                <a:latin typeface="+mj-lt"/>
                <a:ea typeface="ＭＳ Ｐゴシック" pitchFamily="34" charset="-128"/>
                <a:cs typeface="+mn-cs"/>
              </a:rPr>
              <a:t> Informe debidamente fundado del síndico o en su caso del consejo de vigilancia, acorde a lo dispuesto  en el art. 203 de la Ley 19550 o del órgano que lo sustituya.  </a:t>
            </a:r>
          </a:p>
          <a:p>
            <a:pPr>
              <a:buClr>
                <a:schemeClr val="accent1">
                  <a:lumMod val="90000"/>
                </a:schemeClr>
              </a:buClr>
              <a:buSzPct val="102000"/>
              <a:buFont typeface="Wingdings" pitchFamily="2" charset="2"/>
              <a:buChar char="ü"/>
              <a:defRPr/>
            </a:pPr>
            <a:endParaRPr lang="es-AR" sz="1800" u="none" dirty="0">
              <a:solidFill>
                <a:schemeClr val="tx2"/>
              </a:solidFill>
              <a:latin typeface="+mj-lt"/>
              <a:ea typeface="ＭＳ Ｐゴシック" pitchFamily="34" charset="-128"/>
              <a:cs typeface="+mn-cs"/>
            </a:endParaRPr>
          </a:p>
          <a:p>
            <a:pPr>
              <a:buClr>
                <a:schemeClr val="accent1">
                  <a:lumMod val="90000"/>
                </a:schemeClr>
              </a:buClr>
              <a:buFont typeface="Wingdings" pitchFamily="2" charset="2"/>
              <a:buChar char="ü"/>
              <a:defRPr/>
            </a:pPr>
            <a:r>
              <a:rPr lang="es-AR" sz="1800" u="none" dirty="0">
                <a:solidFill>
                  <a:schemeClr val="tx2"/>
                </a:solidFill>
                <a:latin typeface="+mj-lt"/>
                <a:ea typeface="ＭＳ Ｐゴシック" pitchFamily="34" charset="-128"/>
                <a:cs typeface="+mn-cs"/>
              </a:rPr>
              <a:t>El informe deberá ser acompañado del balance de la sociedad certificado por auditor externo y de los  demás datos contables, financieros y patrimoniales sobre los cuales se funda la opinión efectuada de  que dada la situación económica y financiera de la empresa, la reducción o devolución del aporte no  afecta la solvencia de la empresa y ello no afecta a los terceros que mantendrían créditos contra la  sociedad. </a:t>
            </a:r>
          </a:p>
          <a:p>
            <a:pPr>
              <a:buClr>
                <a:schemeClr val="accent1">
                  <a:lumMod val="90000"/>
                </a:schemeClr>
              </a:buClr>
              <a:buFont typeface="Wingdings" pitchFamily="2" charset="2"/>
              <a:buChar char="ü"/>
              <a:defRPr/>
            </a:pPr>
            <a:endParaRPr lang="es-AR" sz="1800" u="none" dirty="0">
              <a:solidFill>
                <a:schemeClr val="tx2"/>
              </a:solidFill>
              <a:latin typeface="+mj-lt"/>
              <a:ea typeface="ＭＳ Ｐゴシック" pitchFamily="34" charset="-128"/>
              <a:cs typeface="+mn-cs"/>
            </a:endParaRPr>
          </a:p>
          <a:p>
            <a:pPr>
              <a:buClr>
                <a:schemeClr val="accent1">
                  <a:lumMod val="90000"/>
                </a:schemeClr>
              </a:buClr>
              <a:buFont typeface="Wingdings" pitchFamily="2" charset="2"/>
              <a:buChar char="ü"/>
              <a:defRPr/>
            </a:pPr>
            <a:r>
              <a:rPr lang="es-AR" sz="1800" u="none" dirty="0">
                <a:solidFill>
                  <a:schemeClr val="tx2"/>
                </a:solidFill>
                <a:latin typeface="+mj-lt"/>
                <a:ea typeface="ＭＳ Ｐゴシック" pitchFamily="34" charset="-128"/>
                <a:cs typeface="+mn-cs"/>
              </a:rPr>
              <a:t>La validación, en caso de corresponder, de las declaraciones de la deuda en el régimen de la  Comunicación "A" 3602, por los pasivos en pesos con el exterior a partir de la fecha de la no aceptación  del aporte irrevocable, o de la disminución de capital dispuesta por el órgano competente en la materia,  según corresponda.</a:t>
            </a:r>
          </a:p>
          <a:p>
            <a:pPr>
              <a:buClr>
                <a:schemeClr val="accent1">
                  <a:lumMod val="90000"/>
                </a:schemeClr>
              </a:buClr>
              <a:buFont typeface="Wingdings" pitchFamily="2" charset="2"/>
              <a:buChar char="ü"/>
              <a:defRPr/>
            </a:pPr>
            <a:endParaRPr lang="es-AR" sz="1800" u="none" dirty="0">
              <a:solidFill>
                <a:schemeClr val="tx2"/>
              </a:solidFill>
              <a:latin typeface="+mj-lt"/>
              <a:ea typeface="ＭＳ Ｐゴシック" pitchFamily="34" charset="-128"/>
              <a:cs typeface="+mn-cs"/>
            </a:endParaRPr>
          </a:p>
        </p:txBody>
      </p:sp>
      <p:sp>
        <p:nvSpPr>
          <p:cNvPr id="8" name="Rectangle 2"/>
          <p:cNvSpPr txBox="1">
            <a:spLocks noChangeArrowheads="1"/>
          </p:cNvSpPr>
          <p:nvPr/>
        </p:nvSpPr>
        <p:spPr>
          <a:xfrm>
            <a:off x="628650" y="103188"/>
            <a:ext cx="8229600" cy="1138237"/>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ChangeArrowheads="1"/>
          </p:cNvSpPr>
          <p:nvPr/>
        </p:nvSpPr>
        <p:spPr bwMode="auto">
          <a:xfrm>
            <a:off x="755650" y="2349500"/>
            <a:ext cx="8229600"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4994" name="Rectangle 5"/>
          <p:cNvSpPr>
            <a:spLocks noChangeArrowheads="1"/>
          </p:cNvSpPr>
          <p:nvPr/>
        </p:nvSpPr>
        <p:spPr bwMode="auto">
          <a:xfrm>
            <a:off x="914400" y="207962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4995"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14342" name="11 CuadroTexto"/>
          <p:cNvSpPr txBox="1">
            <a:spLocks noChangeArrowheads="1"/>
          </p:cNvSpPr>
          <p:nvPr/>
        </p:nvSpPr>
        <p:spPr bwMode="auto">
          <a:xfrm>
            <a:off x="266700" y="1196975"/>
            <a:ext cx="8850313" cy="830263"/>
          </a:xfrm>
          <a:prstGeom prst="rect">
            <a:avLst/>
          </a:prstGeom>
          <a:noFill/>
          <a:ln w="9525">
            <a:noFill/>
            <a:miter lim="800000"/>
            <a:headEnd/>
            <a:tailEnd/>
          </a:ln>
        </p:spPr>
        <p:txBody>
          <a:bodyPr>
            <a:spAutoFit/>
          </a:bodyPr>
          <a:lstStyle/>
          <a:p>
            <a:pPr algn="ctr">
              <a:defRPr/>
            </a:pPr>
            <a:r>
              <a:rPr lang="es-AR" u="none" dirty="0">
                <a:solidFill>
                  <a:schemeClr val="tx2"/>
                </a:solidFill>
                <a:latin typeface="+mj-lt"/>
                <a:ea typeface="ＭＳ Ｐゴシック" pitchFamily="34" charset="-128"/>
                <a:cs typeface="+mn-cs"/>
              </a:rPr>
              <a:t>También está previsto el acceso automático al M.U.L.C. las repatriaciones de </a:t>
            </a:r>
            <a:r>
              <a:rPr lang="es-AR" b="1" u="none" dirty="0">
                <a:solidFill>
                  <a:schemeClr val="tx2"/>
                </a:solidFill>
                <a:latin typeface="+mj-lt"/>
                <a:ea typeface="ＭＳ Ｐゴシック" pitchFamily="34" charset="-128"/>
                <a:cs typeface="+mn-cs"/>
              </a:rPr>
              <a:t>inversiones directas</a:t>
            </a:r>
            <a:r>
              <a:rPr lang="es-AR" u="none" dirty="0">
                <a:solidFill>
                  <a:schemeClr val="tx2"/>
                </a:solidFill>
                <a:latin typeface="+mj-lt"/>
                <a:ea typeface="ＭＳ Ｐゴシック" pitchFamily="34" charset="-128"/>
                <a:cs typeface="+mn-cs"/>
              </a:rPr>
              <a:t>:</a:t>
            </a:r>
          </a:p>
        </p:txBody>
      </p:sp>
      <p:sp>
        <p:nvSpPr>
          <p:cNvPr id="7" name="6 Rectángulo"/>
          <p:cNvSpPr/>
          <p:nvPr/>
        </p:nvSpPr>
        <p:spPr>
          <a:xfrm>
            <a:off x="228600" y="2628900"/>
            <a:ext cx="8496300" cy="2246313"/>
          </a:xfrm>
          <a:prstGeom prst="rect">
            <a:avLst/>
          </a:prstGeom>
        </p:spPr>
        <p:txBody>
          <a:bodyPr>
            <a:spAutoFit/>
          </a:bodyPr>
          <a:lstStyle/>
          <a:p>
            <a:pPr marL="457200" indent="-457200">
              <a:buClr>
                <a:schemeClr val="accent2">
                  <a:lumMod val="75000"/>
                </a:schemeClr>
              </a:buClr>
              <a:buFont typeface="Wingdings" pitchFamily="2" charset="2"/>
              <a:buChar char="ü"/>
              <a:defRPr/>
            </a:pPr>
            <a:r>
              <a:rPr lang="es-AR" sz="2000" u="none" dirty="0">
                <a:solidFill>
                  <a:schemeClr val="tx2"/>
                </a:solidFill>
                <a:latin typeface="+mj-lt"/>
                <a:ea typeface="ＭＳ Ｐゴシック" pitchFamily="34" charset="-128"/>
                <a:cs typeface="+mn-cs"/>
              </a:rPr>
              <a:t> Certificación de auditor externo de la deuda en pesos que resulta a la fecha  de no aceptación del aporte irrevocable, o de la disminución de capital dispuesta por el órgano competente, monto sin ajustes, cuyo equivalente en divisas se solicita transferir.</a:t>
            </a:r>
          </a:p>
          <a:p>
            <a:pPr marL="457200" indent="-457200">
              <a:buClr>
                <a:schemeClr val="accent2">
                  <a:lumMod val="75000"/>
                </a:schemeClr>
              </a:buClr>
              <a:buFont typeface="Wingdings" pitchFamily="2" charset="2"/>
              <a:buChar char="ü"/>
              <a:defRPr/>
            </a:pPr>
            <a:endParaRPr lang="es-AR" sz="2000" u="none" dirty="0">
              <a:solidFill>
                <a:schemeClr val="tx2"/>
              </a:solidFill>
              <a:latin typeface="+mj-lt"/>
              <a:ea typeface="ＭＳ Ｐゴシック" pitchFamily="34" charset="-128"/>
              <a:cs typeface="+mn-cs"/>
            </a:endParaRPr>
          </a:p>
          <a:p>
            <a:pPr marL="457200" indent="-457200">
              <a:buClr>
                <a:schemeClr val="accent2">
                  <a:lumMod val="75000"/>
                </a:schemeClr>
              </a:buClr>
              <a:buFont typeface="Wingdings" pitchFamily="2" charset="2"/>
              <a:buChar char="ü"/>
              <a:defRPr/>
            </a:pPr>
            <a:r>
              <a:rPr lang="es-AR" sz="2000" u="none" dirty="0">
                <a:solidFill>
                  <a:schemeClr val="tx2"/>
                </a:solidFill>
                <a:latin typeface="+mj-lt"/>
                <a:ea typeface="ＭＳ Ｐゴシック" pitchFamily="34" charset="-128"/>
                <a:cs typeface="+mn-cs"/>
              </a:rPr>
              <a:t> Copia fiel del certificado de constitución del “encaje” de haber correspondido al momento del ingreso de los fondos.</a:t>
            </a:r>
          </a:p>
        </p:txBody>
      </p:sp>
      <p:sp>
        <p:nvSpPr>
          <p:cNvPr id="8" name="Rectangle 2"/>
          <p:cNvSpPr txBox="1">
            <a:spLocks noChangeArrowheads="1"/>
          </p:cNvSpPr>
          <p:nvPr/>
        </p:nvSpPr>
        <p:spPr>
          <a:xfrm>
            <a:off x="590550" y="0"/>
            <a:ext cx="8229600" cy="1138238"/>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ChangeArrowheads="1"/>
          </p:cNvSpPr>
          <p:nvPr/>
        </p:nvSpPr>
        <p:spPr bwMode="auto">
          <a:xfrm>
            <a:off x="179388" y="2349500"/>
            <a:ext cx="8805862"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6018"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6019"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86020" name="11 CuadroTexto"/>
          <p:cNvSpPr txBox="1">
            <a:spLocks noChangeArrowheads="1"/>
          </p:cNvSpPr>
          <p:nvPr/>
        </p:nvSpPr>
        <p:spPr bwMode="auto">
          <a:xfrm>
            <a:off x="266700" y="1196975"/>
            <a:ext cx="8850313" cy="1200150"/>
          </a:xfrm>
          <a:prstGeom prst="rect">
            <a:avLst/>
          </a:prstGeom>
          <a:noFill/>
          <a:ln w="9525">
            <a:noFill/>
            <a:miter lim="800000"/>
            <a:headEnd/>
            <a:tailEnd/>
          </a:ln>
        </p:spPr>
        <p:txBody>
          <a:bodyPr>
            <a:spAutoFit/>
          </a:bodyPr>
          <a:lstStyle/>
          <a:p>
            <a:pPr algn="ctr"/>
            <a:r>
              <a:rPr lang="es-AR" u="none">
                <a:solidFill>
                  <a:schemeClr val="tx2"/>
                </a:solidFill>
              </a:rPr>
              <a:t>También está previsto el acceso automático al M.U.L.C. las repatriaciones de inversiones directas:</a:t>
            </a:r>
          </a:p>
          <a:p>
            <a:pPr algn="ctr"/>
            <a:endParaRPr lang="es-AR" u="none">
              <a:solidFill>
                <a:schemeClr val="tx2"/>
              </a:solidFill>
            </a:endParaRPr>
          </a:p>
        </p:txBody>
      </p:sp>
      <p:sp>
        <p:nvSpPr>
          <p:cNvPr id="15367" name="6 Rectángulo"/>
          <p:cNvSpPr>
            <a:spLocks noChangeArrowheads="1"/>
          </p:cNvSpPr>
          <p:nvPr/>
        </p:nvSpPr>
        <p:spPr bwMode="auto">
          <a:xfrm>
            <a:off x="304800" y="2705100"/>
            <a:ext cx="8443913" cy="3786188"/>
          </a:xfrm>
          <a:prstGeom prst="rect">
            <a:avLst/>
          </a:prstGeom>
          <a:noFill/>
          <a:ln w="9525">
            <a:noFill/>
            <a:miter lim="800000"/>
            <a:headEnd/>
            <a:tailEnd/>
          </a:ln>
        </p:spPr>
        <p:txBody>
          <a:bodyPr>
            <a:spAutoFit/>
          </a:bodyPr>
          <a:lstStyle/>
          <a:p>
            <a:pPr>
              <a:defRPr/>
            </a:pPr>
            <a:r>
              <a:rPr lang="es-AR" sz="2000" b="1" u="none" dirty="0">
                <a:solidFill>
                  <a:schemeClr val="tx2"/>
                </a:solidFill>
                <a:latin typeface="+mj-lt"/>
                <a:ea typeface="ＭＳ Ｐゴシック" pitchFamily="34" charset="-128"/>
                <a:cs typeface="+mn-cs"/>
              </a:rPr>
              <a:t>Ingreso de los fondos: </a:t>
            </a:r>
            <a:r>
              <a:rPr lang="es-AR" sz="2000" u="none" dirty="0">
                <a:solidFill>
                  <a:schemeClr val="tx2"/>
                </a:solidFill>
                <a:latin typeface="+mj-lt"/>
                <a:ea typeface="ＭＳ Ｐゴシック" pitchFamily="34" charset="-128"/>
                <a:cs typeface="+mn-cs"/>
              </a:rPr>
              <a:t>Para inversiones adquiridas a partir del 28/10/11 se requiere el ingreso de los fondos al MULC, para las anteriores no es requisito (Com. A5237).</a:t>
            </a:r>
          </a:p>
          <a:p>
            <a:pPr>
              <a:defRPr/>
            </a:pPr>
            <a:endParaRPr lang="es-AR" sz="2000" u="none" dirty="0">
              <a:solidFill>
                <a:schemeClr val="tx2"/>
              </a:solidFill>
              <a:latin typeface="+mj-lt"/>
              <a:ea typeface="ＭＳ Ｐゴシック" pitchFamily="34" charset="-128"/>
              <a:cs typeface="+mn-cs"/>
            </a:endParaRPr>
          </a:p>
          <a:p>
            <a:pPr>
              <a:defRPr/>
            </a:pPr>
            <a:endParaRPr lang="es-AR" sz="2000" u="none" dirty="0">
              <a:solidFill>
                <a:schemeClr val="tx2"/>
              </a:solidFill>
              <a:latin typeface="+mj-lt"/>
              <a:ea typeface="ＭＳ Ｐゴシック" pitchFamily="34" charset="-128"/>
              <a:cs typeface="+mn-cs"/>
            </a:endParaRPr>
          </a:p>
          <a:p>
            <a:pPr>
              <a:defRPr/>
            </a:pPr>
            <a:r>
              <a:rPr lang="es-AR" sz="2000" b="1" u="none" dirty="0">
                <a:solidFill>
                  <a:schemeClr val="tx2"/>
                </a:solidFill>
                <a:latin typeface="+mj-lt"/>
                <a:ea typeface="ＭＳ Ｐゴシック" pitchFamily="34" charset="-128"/>
                <a:cs typeface="+mn-cs"/>
              </a:rPr>
              <a:t>Permanencia de los fondos</a:t>
            </a:r>
            <a:r>
              <a:rPr lang="es-AR" sz="2000" u="none" dirty="0">
                <a:solidFill>
                  <a:schemeClr val="tx2"/>
                </a:solidFill>
                <a:latin typeface="+mj-lt"/>
                <a:ea typeface="ＭＳ Ｐゴシック" pitchFamily="34" charset="-128"/>
                <a:cs typeface="+mn-cs"/>
              </a:rPr>
              <a:t>: 365 días corridos </a:t>
            </a:r>
            <a:r>
              <a:rPr lang="es-AR" sz="2000" b="1" u="none" dirty="0">
                <a:solidFill>
                  <a:schemeClr val="tx2"/>
                </a:solidFill>
                <a:latin typeface="+mj-lt"/>
                <a:ea typeface="ＭＳ Ｐゴシック" pitchFamily="34" charset="-128"/>
                <a:cs typeface="+mn-cs"/>
              </a:rPr>
              <a:t>por inversor</a:t>
            </a:r>
            <a:r>
              <a:rPr lang="es-AR" sz="2000" u="none" dirty="0">
                <a:solidFill>
                  <a:schemeClr val="tx2"/>
                </a:solidFill>
                <a:latin typeface="+mj-lt"/>
                <a:ea typeface="ＭＳ Ｐゴシック" pitchFamily="34" charset="-128"/>
                <a:cs typeface="+mn-cs"/>
              </a:rPr>
              <a:t>.</a:t>
            </a:r>
          </a:p>
          <a:p>
            <a:pPr>
              <a:defRPr/>
            </a:pPr>
            <a:endParaRPr lang="es-AR" sz="2000" u="none" dirty="0">
              <a:solidFill>
                <a:schemeClr val="tx2"/>
              </a:solidFill>
              <a:latin typeface="+mj-lt"/>
              <a:ea typeface="ＭＳ Ｐゴシック" pitchFamily="34" charset="-128"/>
              <a:cs typeface="+mn-cs"/>
            </a:endParaRPr>
          </a:p>
          <a:p>
            <a:pPr>
              <a:defRPr/>
            </a:pPr>
            <a:endParaRPr lang="es-AR" sz="2000" u="none" dirty="0">
              <a:solidFill>
                <a:schemeClr val="tx2"/>
              </a:solidFill>
              <a:latin typeface="+mj-lt"/>
              <a:ea typeface="ＭＳ Ｐゴシック" pitchFamily="34" charset="-128"/>
              <a:cs typeface="+mn-cs"/>
            </a:endParaRPr>
          </a:p>
          <a:p>
            <a:pPr>
              <a:defRPr/>
            </a:pPr>
            <a:r>
              <a:rPr lang="es-AR" sz="2000" b="1" u="none" dirty="0">
                <a:solidFill>
                  <a:schemeClr val="tx2"/>
                </a:solidFill>
                <a:latin typeface="+mj-lt"/>
                <a:ea typeface="ＭＳ Ｐゴシック" pitchFamily="34" charset="-128"/>
                <a:cs typeface="+mn-cs"/>
              </a:rPr>
              <a:t>El Beneficiario </a:t>
            </a:r>
            <a:r>
              <a:rPr lang="es-AR" sz="2000" u="none" dirty="0">
                <a:solidFill>
                  <a:schemeClr val="tx2"/>
                </a:solidFill>
                <a:latin typeface="+mj-lt"/>
                <a:ea typeface="ＭＳ Ｐゴシック" pitchFamily="34" charset="-128"/>
                <a:cs typeface="+mn-cs"/>
              </a:rPr>
              <a:t>no sea una persona física o jurídica que resida o que </a:t>
            </a:r>
            <a:r>
              <a:rPr lang="es-ES" sz="2000" u="none" dirty="0">
                <a:solidFill>
                  <a:schemeClr val="tx2"/>
                </a:solidFill>
                <a:latin typeface="+mj-lt"/>
                <a:ea typeface="ＭＳ Ｐゴシック" pitchFamily="34" charset="-128"/>
                <a:cs typeface="+mn-cs"/>
              </a:rPr>
              <a:t>esté constituida o domiciliada en dominios, jurisdicciones, territorios o Estados asociados </a:t>
            </a:r>
            <a:r>
              <a:rPr lang="es-AR" sz="2000" u="none" dirty="0">
                <a:solidFill>
                  <a:schemeClr val="tx2"/>
                </a:solidFill>
                <a:latin typeface="+mj-lt"/>
                <a:ea typeface="ＭＳ Ｐゴシック" pitchFamily="34" charset="-128"/>
                <a:cs typeface="+mn-cs"/>
              </a:rPr>
              <a:t>que figuren incluidos dentro del listado del Decreto Nº 1.344/98.  (</a:t>
            </a:r>
            <a:r>
              <a:rPr lang="es-AR" sz="2000" b="1" u="none" dirty="0">
                <a:solidFill>
                  <a:schemeClr val="tx2"/>
                </a:solidFill>
                <a:latin typeface="+mj-lt"/>
                <a:ea typeface="ＭＳ Ｐゴシック" pitchFamily="34" charset="-128"/>
                <a:cs typeface="+mn-cs"/>
              </a:rPr>
              <a:t>Paraíso fiscal)</a:t>
            </a:r>
            <a:endParaRPr lang="es-ES" sz="2000" b="1" u="none" dirty="0">
              <a:solidFill>
                <a:schemeClr val="tx2"/>
              </a:solidFill>
              <a:latin typeface="+mj-lt"/>
              <a:ea typeface="ＭＳ Ｐゴシック" pitchFamily="34" charset="-128"/>
              <a:cs typeface="+mn-cs"/>
            </a:endParaRPr>
          </a:p>
        </p:txBody>
      </p:sp>
      <p:sp>
        <p:nvSpPr>
          <p:cNvPr id="8" name="Rectangle 2"/>
          <p:cNvSpPr txBox="1">
            <a:spLocks noChangeArrowheads="1"/>
          </p:cNvSpPr>
          <p:nvPr/>
        </p:nvSpPr>
        <p:spPr>
          <a:xfrm>
            <a:off x="609600" y="141288"/>
            <a:ext cx="8229600" cy="1138237"/>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ChangeArrowheads="1"/>
          </p:cNvSpPr>
          <p:nvPr/>
        </p:nvSpPr>
        <p:spPr bwMode="auto">
          <a:xfrm>
            <a:off x="179388" y="2349500"/>
            <a:ext cx="8805862"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7042" name="Rectangle 5"/>
          <p:cNvSpPr>
            <a:spLocks noChangeArrowheads="1"/>
          </p:cNvSpPr>
          <p:nvPr/>
        </p:nvSpPr>
        <p:spPr bwMode="auto">
          <a:xfrm>
            <a:off x="250825" y="2060575"/>
            <a:ext cx="8353425"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7043"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87044" name="11 CuadroTexto"/>
          <p:cNvSpPr txBox="1">
            <a:spLocks noChangeArrowheads="1"/>
          </p:cNvSpPr>
          <p:nvPr/>
        </p:nvSpPr>
        <p:spPr bwMode="auto">
          <a:xfrm>
            <a:off x="285750" y="1406525"/>
            <a:ext cx="9429750" cy="830263"/>
          </a:xfrm>
          <a:prstGeom prst="rect">
            <a:avLst/>
          </a:prstGeom>
          <a:noFill/>
          <a:ln w="9525">
            <a:noFill/>
            <a:miter lim="800000"/>
            <a:headEnd/>
            <a:tailEnd/>
          </a:ln>
        </p:spPr>
        <p:txBody>
          <a:bodyPr>
            <a:spAutoFit/>
          </a:bodyPr>
          <a:lstStyle/>
          <a:p>
            <a:r>
              <a:rPr lang="es-AR" b="1" u="none">
                <a:solidFill>
                  <a:schemeClr val="tx2"/>
                </a:solidFill>
              </a:rPr>
              <a:t>Requisitos adicionales a solicitar en todas las repatriaciones de inversiones de no residentes:</a:t>
            </a:r>
          </a:p>
        </p:txBody>
      </p:sp>
      <p:sp>
        <p:nvSpPr>
          <p:cNvPr id="7" name="6 Rectángulo"/>
          <p:cNvSpPr/>
          <p:nvPr/>
        </p:nvSpPr>
        <p:spPr>
          <a:xfrm>
            <a:off x="304800" y="2506663"/>
            <a:ext cx="8591550" cy="3786187"/>
          </a:xfrm>
          <a:prstGeom prst="rect">
            <a:avLst/>
          </a:prstGeom>
        </p:spPr>
        <p:txBody>
          <a:bodyPr>
            <a:spAutoFit/>
          </a:bodyPr>
          <a:lstStyle/>
          <a:p>
            <a:pPr>
              <a:buClr>
                <a:schemeClr val="accent2">
                  <a:lumMod val="75000"/>
                </a:schemeClr>
              </a:buClr>
              <a:buFont typeface="Wingdings" pitchFamily="2" charset="2"/>
              <a:buChar char="ü"/>
              <a:defRPr/>
            </a:pPr>
            <a:r>
              <a:rPr lang="es-AR" sz="2000" u="none" dirty="0">
                <a:solidFill>
                  <a:schemeClr val="tx2"/>
                </a:solidFill>
                <a:latin typeface="+mn-lt"/>
                <a:ea typeface="ＭＳ Ｐゴシック" pitchFamily="34" charset="-128"/>
                <a:cs typeface="+mn-cs"/>
              </a:rPr>
              <a:t>DDJJ del cliente o de su representante en el país, de no haber realizado previamente otra transferencia por la misma operación.</a:t>
            </a:r>
          </a:p>
          <a:p>
            <a:pPr>
              <a:buClr>
                <a:schemeClr val="accent2">
                  <a:lumMod val="75000"/>
                </a:schemeClr>
              </a:buClr>
              <a:buFont typeface="Wingdings" pitchFamily="2" charset="2"/>
              <a:buChar char="ü"/>
              <a:defRPr/>
            </a:pPr>
            <a:endParaRPr lang="es-AR" sz="2000" u="none" dirty="0">
              <a:solidFill>
                <a:schemeClr val="tx2"/>
              </a:solidFill>
              <a:latin typeface="+mn-lt"/>
              <a:ea typeface="ＭＳ Ｐゴシック" pitchFamily="34" charset="-128"/>
              <a:cs typeface="+mn-cs"/>
            </a:endParaRPr>
          </a:p>
          <a:p>
            <a:pPr>
              <a:buClr>
                <a:schemeClr val="accent2">
                  <a:lumMod val="75000"/>
                </a:schemeClr>
              </a:buClr>
              <a:buFont typeface="Wingdings" pitchFamily="2" charset="2"/>
              <a:buChar char="ü"/>
              <a:defRPr/>
            </a:pPr>
            <a:r>
              <a:rPr lang="es-AR" sz="2000" u="none" dirty="0">
                <a:solidFill>
                  <a:schemeClr val="tx2"/>
                </a:solidFill>
                <a:latin typeface="+mn-lt"/>
                <a:ea typeface="ＭＳ Ｐゴシック" pitchFamily="34" charset="-128"/>
                <a:cs typeface="+mn-cs"/>
              </a:rPr>
              <a:t> Documentación que permita verificar que, desde la fecha de cobro de los fondos en el país por el concepto declarado, hasta la fecha de acceso al mercado de cambios, los fondos no hayan sido aplicados a otras inversiones en el país (no haya cambios en la inversión).</a:t>
            </a:r>
          </a:p>
          <a:p>
            <a:pPr>
              <a:buClr>
                <a:schemeClr val="accent2">
                  <a:lumMod val="75000"/>
                </a:schemeClr>
              </a:buClr>
              <a:buFont typeface="Wingdings" pitchFamily="2" charset="2"/>
              <a:buChar char="ü"/>
              <a:defRPr/>
            </a:pPr>
            <a:endParaRPr lang="es-AR" sz="2000" u="none" dirty="0">
              <a:solidFill>
                <a:schemeClr val="tx2"/>
              </a:solidFill>
              <a:latin typeface="+mn-lt"/>
              <a:ea typeface="ＭＳ Ｐゴシック" pitchFamily="34" charset="-128"/>
              <a:cs typeface="+mn-cs"/>
            </a:endParaRPr>
          </a:p>
          <a:p>
            <a:pPr>
              <a:buClr>
                <a:schemeClr val="accent2">
                  <a:lumMod val="75000"/>
                </a:schemeClr>
              </a:buClr>
              <a:buFont typeface="Wingdings" pitchFamily="2" charset="2"/>
              <a:buChar char="ü"/>
              <a:defRPr/>
            </a:pPr>
            <a:r>
              <a:rPr lang="es-AR" sz="2000" u="none" dirty="0">
                <a:solidFill>
                  <a:schemeClr val="tx2"/>
                </a:solidFill>
                <a:latin typeface="+mn-lt"/>
                <a:ea typeface="ＭＳ Ｐゴシック" pitchFamily="34" charset="-128"/>
                <a:cs typeface="+mn-cs"/>
              </a:rPr>
              <a:t> Cuando el cobro por la venta de la inversión operó en moneda extranjera, contar con una certificación de la previa venta de los billetes a nombre del no residente o su apoderado </a:t>
            </a:r>
            <a:r>
              <a:rPr lang="es-AR" sz="2000" b="1" u="none" dirty="0">
                <a:solidFill>
                  <a:schemeClr val="tx2"/>
                </a:solidFill>
                <a:latin typeface="+mn-lt"/>
                <a:ea typeface="ＭＳ Ｐゴシック" pitchFamily="34" charset="-128"/>
                <a:cs typeface="+mn-cs"/>
              </a:rPr>
              <a:t>como tal</a:t>
            </a:r>
            <a:r>
              <a:rPr lang="es-AR" sz="2000" u="none" dirty="0">
                <a:solidFill>
                  <a:schemeClr val="tx2"/>
                </a:solidFill>
                <a:latin typeface="+mn-lt"/>
                <a:ea typeface="ＭＳ Ｐゴシック" pitchFamily="34" charset="-128"/>
                <a:cs typeface="+mn-cs"/>
              </a:rPr>
              <a:t>. Si fuera posterior al Dto. 616/2005 verificar que cuente con el “encaje”.</a:t>
            </a:r>
            <a:endParaRPr lang="es-ES" sz="2000" u="none" dirty="0">
              <a:solidFill>
                <a:schemeClr val="tx2"/>
              </a:solidFill>
              <a:latin typeface="+mn-lt"/>
              <a:ea typeface="ＭＳ Ｐゴシック" pitchFamily="34" charset="-128"/>
              <a:cs typeface="+mn-cs"/>
            </a:endParaRPr>
          </a:p>
        </p:txBody>
      </p:sp>
      <p:sp>
        <p:nvSpPr>
          <p:cNvPr id="8" name="Rectangle 2"/>
          <p:cNvSpPr txBox="1">
            <a:spLocks noChangeArrowheads="1"/>
          </p:cNvSpPr>
          <p:nvPr/>
        </p:nvSpPr>
        <p:spPr>
          <a:xfrm>
            <a:off x="533400" y="95250"/>
            <a:ext cx="8229600" cy="1138238"/>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ChangeArrowheads="1"/>
          </p:cNvSpPr>
          <p:nvPr/>
        </p:nvSpPr>
        <p:spPr bwMode="auto">
          <a:xfrm>
            <a:off x="179388" y="2349500"/>
            <a:ext cx="8805862" cy="3527425"/>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2200"/>
          </a:p>
          <a:p>
            <a:pPr marL="342900" indent="-342900">
              <a:spcBef>
                <a:spcPct val="20000"/>
              </a:spcBef>
              <a:buClr>
                <a:schemeClr val="accent1"/>
              </a:buClr>
              <a:buFont typeface="Wingdings" pitchFamily="2" charset="2"/>
              <a:buNone/>
            </a:pPr>
            <a:endParaRPr lang="es-ES" sz="3200"/>
          </a:p>
        </p:txBody>
      </p:sp>
      <p:sp>
        <p:nvSpPr>
          <p:cNvPr id="88066" name="Rectangle 5"/>
          <p:cNvSpPr>
            <a:spLocks noChangeArrowheads="1"/>
          </p:cNvSpPr>
          <p:nvPr/>
        </p:nvSpPr>
        <p:spPr bwMode="auto">
          <a:xfrm>
            <a:off x="971550" y="2060575"/>
            <a:ext cx="7632700" cy="4032250"/>
          </a:xfrm>
          <a:prstGeom prst="rect">
            <a:avLst/>
          </a:prstGeom>
          <a:noFill/>
          <a:ln w="9525">
            <a:noFill/>
            <a:miter lim="800000"/>
            <a:headEnd/>
            <a:tailEnd/>
          </a:ln>
        </p:spPr>
        <p:txBody>
          <a:bodyPr/>
          <a:lstStyle/>
          <a:p>
            <a:pPr marL="1143000" lvl="2" indent="-228600">
              <a:spcBef>
                <a:spcPct val="20000"/>
              </a:spcBef>
              <a:buClr>
                <a:schemeClr val="accent1"/>
              </a:buClr>
              <a:buFont typeface="Wingdings" pitchFamily="2" charset="2"/>
              <a:buChar char="l"/>
            </a:pPr>
            <a:endParaRPr lang="es-AR" sz="1600"/>
          </a:p>
          <a:p>
            <a:pPr marL="342900" indent="-342900">
              <a:spcBef>
                <a:spcPct val="20000"/>
              </a:spcBef>
              <a:buClr>
                <a:schemeClr val="accent1"/>
              </a:buClr>
              <a:buFont typeface="Wingdings" pitchFamily="2" charset="2"/>
              <a:buNone/>
            </a:pPr>
            <a:endParaRPr lang="es-ES" sz="1600"/>
          </a:p>
        </p:txBody>
      </p:sp>
      <p:sp>
        <p:nvSpPr>
          <p:cNvPr id="88067" name="Rectangle 6"/>
          <p:cNvSpPr>
            <a:spLocks noChangeArrowheads="1"/>
          </p:cNvSpPr>
          <p:nvPr/>
        </p:nvSpPr>
        <p:spPr bwMode="auto">
          <a:xfrm>
            <a:off x="971550" y="2565400"/>
            <a:ext cx="8229600" cy="35274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None/>
            </a:pPr>
            <a:endParaRPr lang="es-ES" sz="3200"/>
          </a:p>
        </p:txBody>
      </p:sp>
      <p:sp>
        <p:nvSpPr>
          <p:cNvPr id="88068" name="11 CuadroTexto"/>
          <p:cNvSpPr txBox="1">
            <a:spLocks noChangeArrowheads="1"/>
          </p:cNvSpPr>
          <p:nvPr/>
        </p:nvSpPr>
        <p:spPr bwMode="auto">
          <a:xfrm>
            <a:off x="331788" y="1196975"/>
            <a:ext cx="8785225" cy="922338"/>
          </a:xfrm>
          <a:prstGeom prst="rect">
            <a:avLst/>
          </a:prstGeom>
          <a:noFill/>
          <a:ln w="9525">
            <a:noFill/>
            <a:miter lim="800000"/>
            <a:headEnd/>
            <a:tailEnd/>
          </a:ln>
        </p:spPr>
        <p:txBody>
          <a:bodyPr>
            <a:spAutoFit/>
          </a:bodyPr>
          <a:lstStyle/>
          <a:p>
            <a:pPr algn="ctr"/>
            <a:r>
              <a:rPr lang="es-AR" b="1"/>
              <a:t>Requisitos adicionales a solicitar en todas las repatriaciones de inversiones de no residentes:</a:t>
            </a:r>
          </a:p>
          <a:p>
            <a:pPr algn="ctr"/>
            <a:endParaRPr lang="es-AR"/>
          </a:p>
        </p:txBody>
      </p:sp>
      <p:sp>
        <p:nvSpPr>
          <p:cNvPr id="9" name="8 Rectángulo"/>
          <p:cNvSpPr/>
          <p:nvPr/>
        </p:nvSpPr>
        <p:spPr>
          <a:xfrm>
            <a:off x="323850" y="1336675"/>
            <a:ext cx="8591550" cy="5386388"/>
          </a:xfrm>
          <a:prstGeom prst="rect">
            <a:avLst/>
          </a:prstGeom>
        </p:spPr>
        <p:txBody>
          <a:bodyPr>
            <a:spAutoFit/>
          </a:bodyPr>
          <a:lstStyle/>
          <a:p>
            <a:pPr>
              <a:buClr>
                <a:schemeClr val="accent2">
                  <a:lumMod val="75000"/>
                </a:schemeClr>
              </a:buCl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Clr>
                <a:schemeClr val="accent2">
                  <a:lumMod val="75000"/>
                </a:schemeClr>
              </a:buClr>
              <a:buFont typeface="Wingdings" pitchFamily="2" charset="2"/>
              <a:buChar char="ü"/>
              <a:defRPr/>
            </a:pPr>
            <a:r>
              <a:rPr lang="es-AR" sz="2000" u="none" dirty="0">
                <a:solidFill>
                  <a:schemeClr val="tx2"/>
                </a:solidFill>
                <a:latin typeface="+mj-lt"/>
                <a:ea typeface="ＭＳ Ｐゴシック" pitchFamily="34" charset="-128"/>
                <a:cs typeface="+mn-cs"/>
              </a:rPr>
              <a:t>En todos los casos, debemos contar con los elementos necesarios para verificar la razonabilidad y genuinidad de la operación y la documentación exigida en la norma cambiaria de acuerdo al concepto que corresponda.</a:t>
            </a:r>
          </a:p>
          <a:p>
            <a:pPr>
              <a:buClr>
                <a:schemeClr val="accent2">
                  <a:lumMod val="75000"/>
                </a:schemeClr>
              </a:buCl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Clr>
                <a:schemeClr val="accent2">
                  <a:lumMod val="75000"/>
                </a:schemeClr>
              </a:buClr>
              <a:buFont typeface="Wingdings" pitchFamily="2" charset="2"/>
              <a:buChar char="ü"/>
              <a:defRPr/>
            </a:pPr>
            <a:r>
              <a:rPr lang="es-AR" sz="2000" u="none" dirty="0">
                <a:solidFill>
                  <a:schemeClr val="tx2"/>
                </a:solidFill>
                <a:latin typeface="+mj-lt"/>
                <a:ea typeface="ＭＳ Ｐゴシック" pitchFamily="34" charset="-128"/>
                <a:cs typeface="+mn-cs"/>
              </a:rPr>
              <a:t>Verificar el cumplimiento de las restantes normas cambiarias que sean de aplicación.</a:t>
            </a:r>
          </a:p>
          <a:p>
            <a:pPr>
              <a:buClr>
                <a:schemeClr val="accent2">
                  <a:lumMod val="75000"/>
                </a:schemeClr>
              </a:buClr>
              <a:buFont typeface="Wingdings" pitchFamily="2" charset="2"/>
              <a:buChar char="ü"/>
              <a:defRPr/>
            </a:pPr>
            <a:endParaRPr lang="es-AR" sz="2000" u="none" dirty="0">
              <a:solidFill>
                <a:schemeClr val="tx2"/>
              </a:solidFill>
              <a:latin typeface="+mj-lt"/>
              <a:ea typeface="ＭＳ Ｐゴシック" pitchFamily="34" charset="-128"/>
              <a:cs typeface="+mn-cs"/>
            </a:endParaRPr>
          </a:p>
          <a:p>
            <a:pPr>
              <a:buClr>
                <a:schemeClr val="accent2">
                  <a:lumMod val="75000"/>
                </a:schemeClr>
              </a:buClr>
              <a:buFont typeface="Wingdings" pitchFamily="2" charset="2"/>
              <a:buChar char="ü"/>
              <a:defRPr/>
            </a:pPr>
            <a:r>
              <a:rPr lang="es-AR" sz="2000" u="none" dirty="0">
                <a:solidFill>
                  <a:schemeClr val="tx2"/>
                </a:solidFill>
                <a:latin typeface="+mj-lt"/>
                <a:ea typeface="ＭＳ Ｐゴシック" pitchFamily="34" charset="-128"/>
                <a:cs typeface="+mn-cs"/>
              </a:rPr>
              <a:t> Verificar que, en caso de venta de paquetes accionarios o inmuebles las operaciones se instrumenten en un pago.</a:t>
            </a:r>
          </a:p>
          <a:p>
            <a:pPr>
              <a:buClr>
                <a:schemeClr val="accent2">
                  <a:lumMod val="75000"/>
                </a:schemeClr>
              </a:buClr>
              <a:buFont typeface="Calibri" pitchFamily="34" charset="0"/>
              <a:buChar char="•"/>
              <a:defRPr/>
            </a:pPr>
            <a:endParaRPr lang="es-AR" u="none" dirty="0">
              <a:solidFill>
                <a:schemeClr val="tx2"/>
              </a:solidFill>
              <a:latin typeface="+mj-lt"/>
              <a:ea typeface="ＭＳ Ｐゴシック" pitchFamily="34" charset="-128"/>
              <a:cs typeface="+mn-cs"/>
            </a:endParaRPr>
          </a:p>
          <a:p>
            <a:pPr>
              <a:buClr>
                <a:schemeClr val="accent2">
                  <a:lumMod val="75000"/>
                </a:schemeClr>
              </a:buClr>
              <a:buFont typeface="Calibri" pitchFamily="34" charset="0"/>
              <a:buChar char="•"/>
              <a:defRPr/>
            </a:pPr>
            <a:endParaRPr lang="es-AR" u="none" dirty="0">
              <a:solidFill>
                <a:schemeClr val="tx2"/>
              </a:solidFill>
              <a:latin typeface="+mj-lt"/>
              <a:ea typeface="ＭＳ Ｐゴシック" pitchFamily="34" charset="-128"/>
              <a:cs typeface="+mn-cs"/>
            </a:endParaRPr>
          </a:p>
          <a:p>
            <a:pPr>
              <a:buClr>
                <a:schemeClr val="accent2">
                  <a:lumMod val="75000"/>
                </a:schemeClr>
              </a:buClr>
              <a:defRPr/>
            </a:pPr>
            <a:r>
              <a:rPr lang="es-AR" u="none" dirty="0">
                <a:solidFill>
                  <a:schemeClr val="tx2"/>
                </a:solidFill>
                <a:latin typeface="+mj-lt"/>
                <a:ea typeface="ＭＳ Ｐゴシック" pitchFamily="34" charset="-128"/>
                <a:cs typeface="+mn-cs"/>
              </a:rPr>
              <a:t>Para los restantes casos que no encuadren en los tipificados en la norma, se deberá solicitar previa autorización al BCRA.</a:t>
            </a:r>
          </a:p>
          <a:p>
            <a:pPr>
              <a:buClr>
                <a:schemeClr val="accent2">
                  <a:lumMod val="75000"/>
                </a:schemeClr>
              </a:buClr>
              <a:buFont typeface="Calibri" pitchFamily="34" charset="0"/>
              <a:buChar char="•"/>
              <a:defRPr/>
            </a:pPr>
            <a:endParaRPr lang="es-AR" u="none" dirty="0">
              <a:solidFill>
                <a:schemeClr val="tx2"/>
              </a:solidFill>
              <a:latin typeface="+mj-lt"/>
              <a:ea typeface="ＭＳ Ｐゴシック" pitchFamily="34" charset="-128"/>
              <a:cs typeface="+mn-cs"/>
            </a:endParaRPr>
          </a:p>
          <a:p>
            <a:pPr>
              <a:buClr>
                <a:schemeClr val="accent2">
                  <a:lumMod val="75000"/>
                </a:schemeClr>
              </a:buClr>
              <a:buFont typeface="Calibri" pitchFamily="34" charset="0"/>
              <a:buChar char="•"/>
              <a:defRPr/>
            </a:pPr>
            <a:endParaRPr lang="es-AR" u="none" dirty="0">
              <a:solidFill>
                <a:schemeClr val="tx2"/>
              </a:solidFill>
              <a:latin typeface="+mj-lt"/>
              <a:ea typeface="ＭＳ Ｐゴシック" pitchFamily="34" charset="-128"/>
              <a:cs typeface="+mn-cs"/>
            </a:endParaRPr>
          </a:p>
        </p:txBody>
      </p:sp>
      <p:sp>
        <p:nvSpPr>
          <p:cNvPr id="8" name="Rectangle 2"/>
          <p:cNvSpPr txBox="1">
            <a:spLocks noChangeArrowheads="1"/>
          </p:cNvSpPr>
          <p:nvPr/>
        </p:nvSpPr>
        <p:spPr>
          <a:xfrm>
            <a:off x="552450" y="0"/>
            <a:ext cx="8229600" cy="1138238"/>
          </a:xfrm>
          <a:prstGeom prst="rect">
            <a:avLst/>
          </a:prstGeom>
        </p:spPr>
        <p:txBody>
          <a:bodyPr/>
          <a:lstStyle/>
          <a:p>
            <a:pPr algn="ctr">
              <a:defRPr/>
            </a:pPr>
            <a:r>
              <a:rPr lang="es-AR" sz="3600" u="none" dirty="0">
                <a:solidFill>
                  <a:schemeClr val="bg1"/>
                </a:solidFill>
                <a:latin typeface="+mj-lt"/>
                <a:ea typeface="ＭＳ Ｐゴシック" charset="-128"/>
                <a:cs typeface="ＭＳ Ｐゴシック" charset="-128"/>
              </a:rPr>
              <a:t>Repatriaciones de no Residentes</a:t>
            </a:r>
            <a:endParaRPr lang="es-ES" sz="3600" u="none"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47700" y="2171700"/>
            <a:ext cx="8058150" cy="2616200"/>
          </a:xfrm>
          <a:prstGeom prst="rect">
            <a:avLst/>
          </a:prstGeom>
          <a:noFill/>
        </p:spPr>
        <p:txBody>
          <a:bodyPr>
            <a:spAutoFit/>
          </a:bodyPr>
          <a:lstStyle/>
          <a:p>
            <a:pPr algn="ctr">
              <a:defRPr/>
            </a:pPr>
            <a:r>
              <a:rPr lang="es-AR" sz="4800" b="1" u="none" dirty="0">
                <a:solidFill>
                  <a:schemeClr val="tx2"/>
                </a:solidFill>
                <a:latin typeface="+mj-lt"/>
                <a:ea typeface="ＭＳ Ｐゴシック" pitchFamily="34" charset="-128"/>
                <a:cs typeface="+mn-cs"/>
              </a:rPr>
              <a:t>MUCHAS GRACIAS</a:t>
            </a:r>
          </a:p>
          <a:p>
            <a:pPr algn="ctr">
              <a:defRPr/>
            </a:pPr>
            <a:endParaRPr lang="es-AR" sz="4400" b="1" u="none" dirty="0">
              <a:solidFill>
                <a:schemeClr val="tx2"/>
              </a:solidFill>
              <a:latin typeface="+mj-lt"/>
              <a:ea typeface="ＭＳ Ｐゴシック" pitchFamily="34" charset="-128"/>
              <a:cs typeface="+mn-cs"/>
            </a:endParaRPr>
          </a:p>
          <a:p>
            <a:pPr algn="ctr">
              <a:defRPr/>
            </a:pPr>
            <a:r>
              <a:rPr lang="es-AR" sz="3600" u="none" dirty="0">
                <a:solidFill>
                  <a:schemeClr val="tx2"/>
                </a:solidFill>
                <a:latin typeface="+mj-lt"/>
                <a:ea typeface="ＭＳ Ｐゴシック" pitchFamily="34" charset="-128"/>
                <a:cs typeface="+mn-cs"/>
              </a:rPr>
              <a:t>                         	</a:t>
            </a:r>
            <a:r>
              <a:rPr lang="es-AR" sz="2800" u="none" dirty="0">
                <a:solidFill>
                  <a:schemeClr val="tx2"/>
                </a:solidFill>
                <a:latin typeface="+mj-lt"/>
                <a:ea typeface="ＭＳ Ｐゴシック" pitchFamily="34" charset="-128"/>
                <a:cs typeface="+mn-cs"/>
              </a:rPr>
              <a:t>   			 HORACIO A. O. PEROTTI</a:t>
            </a:r>
          </a:p>
          <a:p>
            <a:pPr algn="r">
              <a:defRPr/>
            </a:pPr>
            <a:r>
              <a:rPr lang="es-AR" sz="3600" u="none" dirty="0">
                <a:solidFill>
                  <a:schemeClr val="tx2"/>
                </a:solidFill>
                <a:latin typeface="+mj-lt"/>
                <a:ea typeface="ＭＳ Ｐゴシック" pitchFamily="34" charset="-128"/>
                <a:cs typeface="+mn-cs"/>
              </a:rPr>
              <a:t>						</a:t>
            </a:r>
            <a:r>
              <a:rPr lang="es-AR" sz="2500" u="none" dirty="0">
                <a:solidFill>
                  <a:schemeClr val="tx2"/>
                </a:solidFill>
                <a:latin typeface="+mj-lt"/>
                <a:ea typeface="ＭＳ Ｐゴシック" pitchFamily="34" charset="-128"/>
                <a:cs typeface="+mn-cs"/>
              </a:rPr>
              <a:t>horacio.perotti@bbva.com</a:t>
            </a:r>
            <a:endParaRPr lang="es-ES" sz="2500" u="none" dirty="0">
              <a:solidFill>
                <a:schemeClr val="tx2"/>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33500" y="76200"/>
            <a:ext cx="6591300" cy="523875"/>
          </a:xfrm>
          <a:prstGeom prst="rect">
            <a:avLst/>
          </a:prstGeom>
          <a:noFill/>
        </p:spPr>
        <p:txBody>
          <a:bodyPr>
            <a:spAutoFit/>
          </a:bodyPr>
          <a:lstStyle/>
          <a:p>
            <a:pPr algn="ctr">
              <a:defRPr/>
            </a:pPr>
            <a:r>
              <a:rPr lang="es-AR" sz="2800" b="1" u="none" dirty="0">
                <a:solidFill>
                  <a:schemeClr val="bg1"/>
                </a:solidFill>
                <a:latin typeface="+mn-lt"/>
                <a:ea typeface="ＭＳ Ｐゴシック" pitchFamily="34" charset="-128"/>
                <a:cs typeface="+mn-cs"/>
              </a:rPr>
              <a:t>SEGUIMIENTO DE DIVISAS</a:t>
            </a:r>
            <a:endParaRPr lang="es-ES" sz="2800" b="1" u="none" dirty="0">
              <a:solidFill>
                <a:schemeClr val="bg1"/>
              </a:solidFill>
              <a:latin typeface="+mn-lt"/>
              <a:ea typeface="ＭＳ Ｐゴシック" pitchFamily="34" charset="-128"/>
              <a:cs typeface="+mn-cs"/>
            </a:endParaRPr>
          </a:p>
        </p:txBody>
      </p:sp>
      <p:sp>
        <p:nvSpPr>
          <p:cNvPr id="8" name="Text Box 8"/>
          <p:cNvSpPr txBox="1">
            <a:spLocks noChangeArrowheads="1"/>
          </p:cNvSpPr>
          <p:nvPr/>
        </p:nvSpPr>
        <p:spPr bwMode="auto">
          <a:xfrm>
            <a:off x="3108598" y="1368202"/>
            <a:ext cx="3167062" cy="707886"/>
          </a:xfrm>
          <a:prstGeom prst="rect">
            <a:avLst/>
          </a:prstGeom>
          <a:noFill/>
          <a:ln w="28575" algn="ctr">
            <a:solidFill>
              <a:schemeClr val="tx1">
                <a:lumMod val="50000"/>
                <a:lumOff val="50000"/>
              </a:schemeClr>
            </a:solidFill>
            <a:miter lim="800000"/>
            <a:headEnd/>
            <a:tailEnd/>
          </a:ln>
          <a:effectLst>
            <a:innerShdw blurRad="63500" dist="50800" dir="18900000">
              <a:prstClr val="black">
                <a:alpha val="50000"/>
              </a:prstClr>
            </a:innerShdw>
          </a:effectLst>
          <a:scene3d>
            <a:camera prst="orthographicFront"/>
            <a:lightRig rig="threePt" dir="t"/>
          </a:scene3d>
          <a:sp3d>
            <a:bevelT/>
          </a:sp3d>
        </p:spPr>
        <p:txBody>
          <a:bodyPr>
            <a:spAutoFit/>
          </a:bodyPr>
          <a:lstStyle/>
          <a:p>
            <a:pPr algn="ctr">
              <a:spcBef>
                <a:spcPct val="50000"/>
              </a:spcBef>
              <a:defRPr/>
            </a:pPr>
            <a:r>
              <a:rPr lang="es-AR" sz="2000" b="1" u="none" dirty="0">
                <a:solidFill>
                  <a:schemeClr val="tx2"/>
                </a:solidFill>
                <a:latin typeface="+mj-lt"/>
                <a:ea typeface="ＭＳ Ｐゴシック" pitchFamily="34" charset="-128"/>
                <a:cs typeface="+mn-cs"/>
              </a:rPr>
              <a:t>Exportador selecciona Bco. Seguimiento </a:t>
            </a:r>
            <a:endParaRPr lang="es-ES" sz="2000" b="1" u="none" dirty="0">
              <a:solidFill>
                <a:schemeClr val="tx2"/>
              </a:solidFill>
              <a:latin typeface="+mj-lt"/>
              <a:ea typeface="ＭＳ Ｐゴシック" pitchFamily="34" charset="-128"/>
              <a:cs typeface="+mn-cs"/>
            </a:endParaRPr>
          </a:p>
        </p:txBody>
      </p:sp>
      <p:sp>
        <p:nvSpPr>
          <p:cNvPr id="9" name="Text Box 9"/>
          <p:cNvSpPr txBox="1">
            <a:spLocks noChangeArrowheads="1"/>
          </p:cNvSpPr>
          <p:nvPr/>
        </p:nvSpPr>
        <p:spPr bwMode="auto">
          <a:xfrm>
            <a:off x="1740446" y="2880370"/>
            <a:ext cx="5761037" cy="707886"/>
          </a:xfrm>
          <a:prstGeom prst="rect">
            <a:avLst/>
          </a:prstGeom>
          <a:noFill/>
          <a:ln w="28575" algn="ctr">
            <a:solidFill>
              <a:schemeClr val="tx1">
                <a:lumMod val="50000"/>
                <a:lumOff val="50000"/>
              </a:schemeClr>
            </a:solidFill>
            <a:miter lim="800000"/>
            <a:headEnd/>
            <a:tailEnd/>
          </a:ln>
          <a:effectLst>
            <a:innerShdw blurRad="63500" dist="50800" dir="18900000">
              <a:prstClr val="black">
                <a:alpha val="50000"/>
              </a:prstClr>
            </a:innerShdw>
          </a:effectLst>
          <a:scene3d>
            <a:camera prst="orthographicFront"/>
            <a:lightRig rig="threePt" dir="t"/>
          </a:scene3d>
          <a:sp3d>
            <a:bevelT/>
          </a:sp3d>
        </p:spPr>
        <p:txBody>
          <a:bodyPr>
            <a:spAutoFit/>
          </a:bodyPr>
          <a:lstStyle/>
          <a:p>
            <a:pPr algn="ctr">
              <a:spcBef>
                <a:spcPct val="50000"/>
              </a:spcBef>
              <a:defRPr/>
            </a:pPr>
            <a:r>
              <a:rPr lang="es-AR" sz="2000" b="1" u="none" dirty="0">
                <a:solidFill>
                  <a:schemeClr val="tx2"/>
                </a:solidFill>
                <a:latin typeface="+mj-lt"/>
                <a:ea typeface="ＭＳ Ｐゴシック" pitchFamily="34" charset="-128"/>
                <a:cs typeface="+mn-cs"/>
              </a:rPr>
              <a:t>Bco. recibe archivo AFIP con Permisos asignados a entidad     Permiso ingresa a SECOEXPO</a:t>
            </a:r>
            <a:endParaRPr lang="es-ES" sz="2000" b="1" u="none" dirty="0">
              <a:solidFill>
                <a:schemeClr val="tx2"/>
              </a:solidFill>
              <a:latin typeface="+mj-lt"/>
              <a:ea typeface="ＭＳ Ｐゴシック" pitchFamily="34" charset="-128"/>
              <a:cs typeface="+mn-cs"/>
            </a:endParaRPr>
          </a:p>
        </p:txBody>
      </p:sp>
      <p:sp>
        <p:nvSpPr>
          <p:cNvPr id="10" name="Text Box 10"/>
          <p:cNvSpPr txBox="1">
            <a:spLocks noChangeArrowheads="1"/>
          </p:cNvSpPr>
          <p:nvPr/>
        </p:nvSpPr>
        <p:spPr bwMode="auto">
          <a:xfrm>
            <a:off x="1282700" y="4422775"/>
            <a:ext cx="2089150" cy="707886"/>
          </a:xfrm>
          <a:prstGeom prst="rect">
            <a:avLst/>
          </a:prstGeom>
          <a:noFill/>
          <a:ln w="28575" algn="ctr">
            <a:solidFill>
              <a:schemeClr val="tx1">
                <a:lumMod val="50000"/>
                <a:lumOff val="50000"/>
              </a:schemeClr>
            </a:solidFill>
            <a:miter lim="800000"/>
            <a:headEnd/>
            <a:tailEnd/>
          </a:ln>
          <a:effectLst>
            <a:innerShdw blurRad="63500" dist="50800" dir="18900000">
              <a:prstClr val="black">
                <a:alpha val="50000"/>
              </a:prstClr>
            </a:innerShdw>
          </a:effectLst>
          <a:scene3d>
            <a:camera prst="orthographicFront"/>
            <a:lightRig rig="threePt" dir="t"/>
          </a:scene3d>
          <a:sp3d>
            <a:bevelT/>
          </a:sp3d>
        </p:spPr>
        <p:txBody>
          <a:bodyPr>
            <a:spAutoFit/>
          </a:bodyPr>
          <a:lstStyle/>
          <a:p>
            <a:pPr algn="ctr">
              <a:spcBef>
                <a:spcPct val="50000"/>
              </a:spcBef>
              <a:defRPr/>
            </a:pPr>
            <a:r>
              <a:rPr lang="es-AR" sz="2000" b="1" u="none" dirty="0">
                <a:solidFill>
                  <a:schemeClr val="tx2"/>
                </a:solidFill>
                <a:latin typeface="+mj-lt"/>
                <a:ea typeface="ＭＳ Ｐゴシック" pitchFamily="34" charset="-128"/>
                <a:cs typeface="+mn-cs"/>
              </a:rPr>
              <a:t>No cumplido ingreso de divisas </a:t>
            </a:r>
            <a:endParaRPr lang="es-ES" sz="2000" b="1" u="none" dirty="0">
              <a:solidFill>
                <a:schemeClr val="tx2"/>
              </a:solidFill>
              <a:latin typeface="+mj-lt"/>
              <a:ea typeface="ＭＳ Ｐゴシック" pitchFamily="34" charset="-128"/>
              <a:cs typeface="+mn-cs"/>
            </a:endParaRPr>
          </a:p>
        </p:txBody>
      </p:sp>
      <p:sp>
        <p:nvSpPr>
          <p:cNvPr id="11" name="AutoShape 12"/>
          <p:cNvSpPr>
            <a:spLocks noChangeArrowheads="1"/>
          </p:cNvSpPr>
          <p:nvPr/>
        </p:nvSpPr>
        <p:spPr bwMode="auto">
          <a:xfrm>
            <a:off x="3667125" y="4679950"/>
            <a:ext cx="504825" cy="360363"/>
          </a:xfrm>
          <a:prstGeom prst="homePlate">
            <a:avLst>
              <a:gd name="adj" fmla="val 35022"/>
            </a:avLst>
          </a:pr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sz="1600" dirty="0">
              <a:latin typeface="Arial Rounded MT Bold" pitchFamily="34" charset="0"/>
              <a:ea typeface="ＭＳ Ｐゴシック" pitchFamily="34" charset="-128"/>
              <a:cs typeface="+mn-cs"/>
            </a:endParaRPr>
          </a:p>
        </p:txBody>
      </p:sp>
      <p:sp>
        <p:nvSpPr>
          <p:cNvPr id="12" name="AutoShape 15"/>
          <p:cNvSpPr>
            <a:spLocks noChangeArrowheads="1"/>
          </p:cNvSpPr>
          <p:nvPr/>
        </p:nvSpPr>
        <p:spPr bwMode="auto">
          <a:xfrm rot="5400000">
            <a:off x="713036" y="4367262"/>
            <a:ext cx="360363" cy="5762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dirty="0">
              <a:latin typeface="Arial Rounded MT Bold" pitchFamily="34" charset="0"/>
              <a:ea typeface="ＭＳ Ｐゴシック" pitchFamily="34" charset="-128"/>
              <a:cs typeface="+mn-cs"/>
            </a:endParaRPr>
          </a:p>
        </p:txBody>
      </p:sp>
      <p:sp>
        <p:nvSpPr>
          <p:cNvPr id="14" name="AutoShape 16"/>
          <p:cNvSpPr>
            <a:spLocks noChangeArrowheads="1"/>
          </p:cNvSpPr>
          <p:nvPr/>
        </p:nvSpPr>
        <p:spPr bwMode="auto">
          <a:xfrm rot="5400000">
            <a:off x="693986" y="5811614"/>
            <a:ext cx="360363" cy="5762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dirty="0">
              <a:latin typeface="Arial Rounded MT Bold" pitchFamily="34" charset="0"/>
              <a:ea typeface="ＭＳ Ｐゴシック" pitchFamily="34" charset="-128"/>
              <a:cs typeface="+mn-cs"/>
            </a:endParaRPr>
          </a:p>
        </p:txBody>
      </p:sp>
      <p:sp>
        <p:nvSpPr>
          <p:cNvPr id="16" name="Text Box 11"/>
          <p:cNvSpPr txBox="1">
            <a:spLocks noChangeArrowheads="1"/>
          </p:cNvSpPr>
          <p:nvPr/>
        </p:nvSpPr>
        <p:spPr bwMode="auto">
          <a:xfrm>
            <a:off x="1282700" y="5802313"/>
            <a:ext cx="2089150" cy="707886"/>
          </a:xfrm>
          <a:prstGeom prst="rect">
            <a:avLst/>
          </a:prstGeom>
          <a:noFill/>
          <a:ln w="28575" algn="ctr">
            <a:solidFill>
              <a:schemeClr val="tx1">
                <a:lumMod val="50000"/>
                <a:lumOff val="50000"/>
              </a:schemeClr>
            </a:solidFill>
            <a:miter lim="800000"/>
            <a:headEnd/>
            <a:tailEnd/>
          </a:ln>
          <a:effectLst>
            <a:innerShdw blurRad="63500" dist="50800" dir="18900000">
              <a:prstClr val="black">
                <a:alpha val="50000"/>
              </a:prstClr>
            </a:innerShdw>
          </a:effectLst>
          <a:scene3d>
            <a:camera prst="orthographicFront"/>
            <a:lightRig rig="threePt" dir="t"/>
          </a:scene3d>
          <a:sp3d>
            <a:bevelT/>
          </a:sp3d>
        </p:spPr>
        <p:txBody>
          <a:bodyPr>
            <a:spAutoFit/>
          </a:bodyPr>
          <a:lstStyle/>
          <a:p>
            <a:pPr algn="ctr">
              <a:spcBef>
                <a:spcPct val="50000"/>
              </a:spcBef>
              <a:defRPr/>
            </a:pPr>
            <a:r>
              <a:rPr lang="es-AR" sz="2000" b="1" u="none" dirty="0">
                <a:solidFill>
                  <a:schemeClr val="tx2"/>
                </a:solidFill>
                <a:latin typeface="+mj-lt"/>
                <a:ea typeface="ＭＳ Ｐゴシック" pitchFamily="34" charset="-128"/>
                <a:cs typeface="+mn-cs"/>
              </a:rPr>
              <a:t>Cumplido ingreso de divisas </a:t>
            </a:r>
            <a:endParaRPr lang="es-ES" sz="2000" b="1" u="none" dirty="0">
              <a:solidFill>
                <a:schemeClr val="tx2"/>
              </a:solidFill>
              <a:latin typeface="+mj-lt"/>
              <a:ea typeface="ＭＳ Ｐゴシック" pitchFamily="34" charset="-128"/>
              <a:cs typeface="+mn-cs"/>
            </a:endParaRPr>
          </a:p>
        </p:txBody>
      </p:sp>
      <p:sp>
        <p:nvSpPr>
          <p:cNvPr id="17" name="AutoShape 14"/>
          <p:cNvSpPr>
            <a:spLocks noChangeArrowheads="1"/>
          </p:cNvSpPr>
          <p:nvPr/>
        </p:nvSpPr>
        <p:spPr bwMode="auto">
          <a:xfrm rot="-5400000">
            <a:off x="4375249" y="2141017"/>
            <a:ext cx="393700" cy="576262"/>
          </a:xfrm>
          <a:prstGeom prst="leftArrow">
            <a:avLst>
              <a:gd name="adj1" fmla="val 50000"/>
              <a:gd name="adj2" fmla="val 25000"/>
            </a:avLst>
          </a:pr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dirty="0">
              <a:solidFill>
                <a:schemeClr val="tx2">
                  <a:lumMod val="75000"/>
                </a:schemeClr>
              </a:solidFill>
              <a:ea typeface="ＭＳ Ｐゴシック" pitchFamily="34" charset="-128"/>
              <a:cs typeface="+mn-cs"/>
            </a:endParaRPr>
          </a:p>
        </p:txBody>
      </p:sp>
      <p:sp>
        <p:nvSpPr>
          <p:cNvPr id="18" name="Text Box 2"/>
          <p:cNvSpPr txBox="1">
            <a:spLocks noChangeArrowheads="1"/>
          </p:cNvSpPr>
          <p:nvPr/>
        </p:nvSpPr>
        <p:spPr bwMode="auto">
          <a:xfrm>
            <a:off x="4287838" y="4106863"/>
            <a:ext cx="4932362" cy="1608137"/>
          </a:xfrm>
          <a:prstGeom prst="rect">
            <a:avLst/>
          </a:prstGeom>
          <a:noFill/>
          <a:ln w="9525">
            <a:noFill/>
            <a:round/>
            <a:headEnd/>
            <a:tailEnd/>
          </a:ln>
        </p:spPr>
        <p:txBody>
          <a:bodyPr lIns="90000" tIns="46800" rIns="90000" bIns="46800">
            <a:spAutoFit/>
          </a:bodyPr>
          <a:lstStyle/>
          <a:p>
            <a:pPr defTabSz="449263">
              <a:spcBef>
                <a:spcPts val="1125"/>
              </a:spcBef>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000" u="none">
                <a:solidFill>
                  <a:schemeClr val="tx2"/>
                </a:solidFill>
                <a:latin typeface="+mj-lt"/>
                <a:ea typeface="ＭＳ Ｐゴシック" pitchFamily="34" charset="-128"/>
                <a:cs typeface="Arial" charset="0"/>
              </a:rPr>
              <a:t> </a:t>
            </a:r>
            <a:r>
              <a:rPr lang="es-ES" sz="2000" u="none">
                <a:solidFill>
                  <a:schemeClr val="tx2"/>
                </a:solidFill>
                <a:latin typeface="+mj-lt"/>
                <a:ea typeface="ＭＳ Ｐゴシック" pitchFamily="34" charset="-128"/>
                <a:cs typeface="Arial" charset="0"/>
                <a:hlinkClick r:id="rId2"/>
              </a:rPr>
              <a:t>www.bcra.gov.ar</a:t>
            </a:r>
            <a:r>
              <a:rPr lang="es-ES" sz="2000" u="none">
                <a:solidFill>
                  <a:schemeClr val="tx2"/>
                </a:solidFill>
                <a:latin typeface="+mj-lt"/>
                <a:ea typeface="ＭＳ Ｐゴシック" pitchFamily="34" charset="-128"/>
                <a:cs typeface="Arial" charset="0"/>
              </a:rPr>
              <a:t> /Normativa / Importación y  Exportación / Com. “A” 3493</a:t>
            </a:r>
          </a:p>
          <a:p>
            <a:pPr defTabSz="449263">
              <a:spcBef>
                <a:spcPts val="1125"/>
              </a:spcBef>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000" u="none">
                <a:solidFill>
                  <a:schemeClr val="tx2"/>
                </a:solidFill>
                <a:latin typeface="+mj-lt"/>
                <a:ea typeface="ＭＳ Ｐゴシック" pitchFamily="34" charset="-128"/>
                <a:cs typeface="Arial" charset="0"/>
              </a:rPr>
              <a:t> </a:t>
            </a:r>
            <a:r>
              <a:rPr lang="es-ES" sz="2000" u="none">
                <a:solidFill>
                  <a:schemeClr val="tx2"/>
                </a:solidFill>
                <a:latin typeface="+mj-lt"/>
                <a:ea typeface="ＭＳ Ｐゴシック" pitchFamily="34" charset="-128"/>
                <a:cs typeface="Arial" charset="0"/>
                <a:hlinkClick r:id="rId3"/>
              </a:rPr>
              <a:t>www.afip.gov.ar</a:t>
            </a:r>
            <a:r>
              <a:rPr lang="es-ES" sz="2000" u="none">
                <a:solidFill>
                  <a:schemeClr val="tx2"/>
                </a:solidFill>
                <a:latin typeface="+mj-lt"/>
                <a:ea typeface="ＭＳ Ｐゴシック" pitchFamily="34" charset="-128"/>
                <a:cs typeface="Arial" charset="0"/>
              </a:rPr>
              <a:t> /Usuarios Aduaneros/</a:t>
            </a:r>
          </a:p>
          <a:p>
            <a:pPr defTabSz="449263">
              <a:spcBef>
                <a:spcPts val="1125"/>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000" u="none">
                <a:solidFill>
                  <a:schemeClr val="tx2"/>
                </a:solidFill>
                <a:latin typeface="+mj-lt"/>
                <a:ea typeface="ＭＳ Ｐゴシック" pitchFamily="34" charset="-128"/>
                <a:cs typeface="Arial" charset="0"/>
              </a:rPr>
              <a:t>Trámites en Línea.</a:t>
            </a:r>
          </a:p>
        </p:txBody>
      </p:sp>
      <p:sp>
        <p:nvSpPr>
          <p:cNvPr id="19" name="Text Box 4"/>
          <p:cNvSpPr txBox="1">
            <a:spLocks noChangeArrowheads="1"/>
          </p:cNvSpPr>
          <p:nvPr/>
        </p:nvSpPr>
        <p:spPr bwMode="auto">
          <a:xfrm>
            <a:off x="4306888" y="5949950"/>
            <a:ext cx="4875212" cy="850900"/>
          </a:xfrm>
          <a:prstGeom prst="rect">
            <a:avLst/>
          </a:prstGeom>
          <a:noFill/>
          <a:ln w="9525">
            <a:noFill/>
            <a:round/>
            <a:headEnd/>
            <a:tailEnd/>
          </a:ln>
        </p:spPr>
        <p:txBody>
          <a:bodyPr lIns="90000" tIns="46800" rIns="90000" bIns="46800">
            <a:spAutoFit/>
          </a:bodyPr>
          <a:lstStyle/>
          <a:p>
            <a:pPr defTabSz="449263">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000" u="none" dirty="0">
                <a:solidFill>
                  <a:schemeClr val="tx2"/>
                </a:solidFill>
                <a:latin typeface="+mj-lt"/>
                <a:ea typeface="ＭＳ Ｐゴシック" pitchFamily="34" charset="-128"/>
                <a:cs typeface="Arial" charset="0"/>
              </a:rPr>
              <a:t>El Banco informará de este estado al </a:t>
            </a:r>
          </a:p>
          <a:p>
            <a:pPr defTabSz="449263">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000" u="none" dirty="0">
                <a:solidFill>
                  <a:schemeClr val="tx2"/>
                </a:solidFill>
                <a:latin typeface="+mj-lt"/>
                <a:ea typeface="ＭＳ Ｐゴシック" pitchFamily="34" charset="-128"/>
                <a:cs typeface="Arial" charset="0"/>
              </a:rPr>
              <a:t>BCRA</a:t>
            </a:r>
          </a:p>
        </p:txBody>
      </p:sp>
      <p:sp>
        <p:nvSpPr>
          <p:cNvPr id="31" name="AutoShape 12"/>
          <p:cNvSpPr>
            <a:spLocks noChangeArrowheads="1"/>
          </p:cNvSpPr>
          <p:nvPr/>
        </p:nvSpPr>
        <p:spPr bwMode="auto">
          <a:xfrm>
            <a:off x="3686175" y="6070600"/>
            <a:ext cx="504825" cy="360363"/>
          </a:xfrm>
          <a:prstGeom prst="homePlate">
            <a:avLst>
              <a:gd name="adj" fmla="val 35022"/>
            </a:avLst>
          </a:pr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sz="1600">
              <a:latin typeface="Arial Rounded MT Bold"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285750" y="1506538"/>
            <a:ext cx="8401050" cy="769937"/>
          </a:xfrm>
          <a:prstGeom prst="rect">
            <a:avLst/>
          </a:prstGeom>
        </p:spPr>
        <p:txBody>
          <a:bodyPr>
            <a:spAutoFit/>
          </a:bodyPr>
          <a:lstStyle/>
          <a:p>
            <a:pPr>
              <a:defRPr/>
            </a:pPr>
            <a:endParaRPr lang="es-ES" sz="2200" u="none" dirty="0">
              <a:solidFill>
                <a:schemeClr val="tx2"/>
              </a:solidFill>
              <a:latin typeface="+mn-lt"/>
              <a:ea typeface="ＭＳ Ｐゴシック" pitchFamily="34" charset="-128"/>
              <a:cs typeface="+mn-cs"/>
            </a:endParaRPr>
          </a:p>
          <a:p>
            <a:pPr>
              <a:buFont typeface="Wingdings" pitchFamily="2" charset="2"/>
              <a:buChar char="ü"/>
              <a:defRPr/>
            </a:pPr>
            <a:endParaRPr lang="es-AR" sz="2200" u="none" dirty="0">
              <a:solidFill>
                <a:schemeClr val="accent5">
                  <a:lumMod val="50000"/>
                </a:schemeClr>
              </a:solidFill>
              <a:latin typeface="+mn-lt"/>
              <a:ea typeface="ＭＳ Ｐゴシック" pitchFamily="34" charset="-128"/>
              <a:cs typeface="+mn-cs"/>
            </a:endParaRPr>
          </a:p>
        </p:txBody>
      </p:sp>
      <p:sp>
        <p:nvSpPr>
          <p:cNvPr id="7" name="6 Rectángulo"/>
          <p:cNvSpPr/>
          <p:nvPr/>
        </p:nvSpPr>
        <p:spPr>
          <a:xfrm>
            <a:off x="1104900" y="769938"/>
            <a:ext cx="7943850" cy="900112"/>
          </a:xfrm>
          <a:prstGeom prst="rect">
            <a:avLst/>
          </a:prstGeom>
        </p:spPr>
        <p:txBody>
          <a:bodyPr>
            <a:spAutoFit/>
          </a:bodyPr>
          <a:lstStyle/>
          <a:p>
            <a:pPr algn="ctr">
              <a:spcBef>
                <a:spcPct val="50000"/>
              </a:spcBef>
              <a:defRPr/>
            </a:pPr>
            <a:r>
              <a:rPr lang="es-AR" sz="2100" b="1" u="none" dirty="0">
                <a:solidFill>
                  <a:schemeClr val="tx2"/>
                </a:solidFill>
                <a:latin typeface="+mn-lt"/>
                <a:ea typeface="ＭＳ Ｐゴシック" pitchFamily="34" charset="-128"/>
                <a:cs typeface="+mn-cs"/>
              </a:rPr>
              <a:t>COM. A 3587, A 3693, A 3751,A 3812, A 3813, A 4099,A 4462, A 5135</a:t>
            </a:r>
          </a:p>
          <a:p>
            <a:pPr algn="ctr">
              <a:spcBef>
                <a:spcPct val="50000"/>
              </a:spcBef>
              <a:defRPr/>
            </a:pPr>
            <a:r>
              <a:rPr lang="es-AR" sz="2100" b="1" u="none" dirty="0">
                <a:solidFill>
                  <a:schemeClr val="tx2"/>
                </a:solidFill>
                <a:latin typeface="+mn-lt"/>
                <a:ea typeface="ＭＳ Ｐゴシック" pitchFamily="34" charset="-128"/>
                <a:cs typeface="+mn-cs"/>
              </a:rPr>
              <a:t>ACLARADO POR COM. C 35465, C 35679 Y C 37393</a:t>
            </a:r>
            <a:endParaRPr lang="es-ES" sz="2100" b="1" u="none" dirty="0">
              <a:solidFill>
                <a:schemeClr val="tx2"/>
              </a:solidFill>
              <a:latin typeface="+mn-lt"/>
              <a:ea typeface="ＭＳ Ｐゴシック" pitchFamily="34" charset="-128"/>
              <a:cs typeface="+mn-cs"/>
            </a:endParaRPr>
          </a:p>
        </p:txBody>
      </p:sp>
      <p:sp>
        <p:nvSpPr>
          <p:cNvPr id="8" name="7 Rectángulo"/>
          <p:cNvSpPr/>
          <p:nvPr/>
        </p:nvSpPr>
        <p:spPr>
          <a:xfrm>
            <a:off x="438150" y="2255838"/>
            <a:ext cx="9144000" cy="708025"/>
          </a:xfrm>
          <a:prstGeom prst="rect">
            <a:avLst/>
          </a:prstGeom>
        </p:spPr>
        <p:txBody>
          <a:bodyPr>
            <a:spAutoFit/>
          </a:bodyPr>
          <a:lstStyle/>
          <a:p>
            <a:pPr algn="ctr" eaLnBrk="0" hangingPunct="0">
              <a:defRPr/>
            </a:pPr>
            <a:r>
              <a:rPr lang="es-AR" sz="2000" u="none" dirty="0">
                <a:solidFill>
                  <a:schemeClr val="tx2"/>
                </a:solidFill>
                <a:latin typeface="+mn-lt"/>
                <a:ea typeface="ＭＳ Ｐゴシック" pitchFamily="34" charset="-128"/>
                <a:cs typeface="+mn-cs"/>
              </a:rPr>
              <a:t>Exención para Actividad Minera Actividad Minera Com. A 5262.</a:t>
            </a:r>
            <a:endParaRPr lang="es-ES" sz="2000" u="none" dirty="0">
              <a:solidFill>
                <a:schemeClr val="tx2"/>
              </a:solidFill>
              <a:latin typeface="+mn-lt"/>
              <a:ea typeface="ＭＳ Ｐゴシック" pitchFamily="34" charset="-128"/>
              <a:cs typeface="+mn-cs"/>
            </a:endParaRPr>
          </a:p>
          <a:p>
            <a:pPr algn="ctr" eaLnBrk="0" hangingPunct="0">
              <a:defRPr/>
            </a:pPr>
            <a:endParaRPr lang="es-ES" sz="2000" u="none" dirty="0">
              <a:solidFill>
                <a:schemeClr val="tx2"/>
              </a:solidFill>
              <a:latin typeface="+mn-lt"/>
              <a:ea typeface="ＭＳ Ｐゴシック" pitchFamily="34" charset="-128"/>
              <a:cs typeface="+mn-cs"/>
            </a:endParaRPr>
          </a:p>
        </p:txBody>
      </p:sp>
      <p:sp>
        <p:nvSpPr>
          <p:cNvPr id="9" name="Rectangle 3"/>
          <p:cNvSpPr>
            <a:spLocks noChangeArrowheads="1"/>
          </p:cNvSpPr>
          <p:nvPr/>
        </p:nvSpPr>
        <p:spPr bwMode="auto">
          <a:xfrm>
            <a:off x="1085850" y="3255963"/>
            <a:ext cx="7734300" cy="1014412"/>
          </a:xfrm>
          <a:prstGeom prst="rect">
            <a:avLst/>
          </a:prstGeom>
          <a:noFill/>
          <a:ln w="9525">
            <a:noFill/>
            <a:miter lim="800000"/>
            <a:headEnd/>
            <a:tailEnd/>
          </a:ln>
        </p:spPr>
        <p:txBody>
          <a:bodyPr anchor="ctr">
            <a:spAutoFit/>
          </a:bodyPr>
          <a:lstStyle/>
          <a:p>
            <a:pPr algn="ctr">
              <a:defRPr/>
            </a:pPr>
            <a:r>
              <a:rPr lang="es-ES" sz="2000" u="none" dirty="0">
                <a:solidFill>
                  <a:schemeClr val="tx2"/>
                </a:solidFill>
                <a:latin typeface="+mn-lt"/>
                <a:ea typeface="ＭＳ Ｐゴシック" pitchFamily="34" charset="-128"/>
                <a:cs typeface="+mn-cs"/>
              </a:rPr>
              <a:t>	</a:t>
            </a:r>
          </a:p>
          <a:p>
            <a:pPr algn="ctr">
              <a:defRPr/>
            </a:pPr>
            <a:r>
              <a:rPr lang="es-ES" sz="2000" u="none" dirty="0">
                <a:solidFill>
                  <a:schemeClr val="tx2"/>
                </a:solidFill>
                <a:latin typeface="+mn-lt"/>
                <a:ea typeface="ＭＳ Ｐゴシック" pitchFamily="34" charset="-128"/>
                <a:cs typeface="+mn-cs"/>
              </a:rPr>
              <a:t>	Obligación de ingreso y liquidación en el MULC de las divisas para los permisos de embarque oficializados a partir del 26/10/2011 inclusive.</a:t>
            </a:r>
          </a:p>
        </p:txBody>
      </p:sp>
      <p:sp>
        <p:nvSpPr>
          <p:cNvPr id="10" name="AutoShape 14"/>
          <p:cNvSpPr>
            <a:spLocks noChangeArrowheads="1"/>
          </p:cNvSpPr>
          <p:nvPr/>
        </p:nvSpPr>
        <p:spPr bwMode="auto">
          <a:xfrm rot="-5400000">
            <a:off x="4688235" y="2901727"/>
            <a:ext cx="393700" cy="576262"/>
          </a:xfrm>
          <a:prstGeom prst="leftArrow">
            <a:avLst>
              <a:gd name="adj1" fmla="val 50000"/>
              <a:gd name="adj2" fmla="val 25000"/>
            </a:avLst>
          </a:pr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dirty="0">
              <a:solidFill>
                <a:schemeClr val="accent5">
                  <a:lumMod val="50000"/>
                </a:schemeClr>
              </a:solidFill>
              <a:ea typeface="ＭＳ Ｐゴシック" pitchFamily="34" charset="-128"/>
              <a:cs typeface="+mn-cs"/>
            </a:endParaRPr>
          </a:p>
        </p:txBody>
      </p:sp>
      <p:sp>
        <p:nvSpPr>
          <p:cNvPr id="11" name="Rectangle 8"/>
          <p:cNvSpPr>
            <a:spLocks noChangeArrowheads="1"/>
          </p:cNvSpPr>
          <p:nvPr/>
        </p:nvSpPr>
        <p:spPr bwMode="auto">
          <a:xfrm>
            <a:off x="795338" y="4022725"/>
            <a:ext cx="8964612" cy="1146175"/>
          </a:xfrm>
          <a:prstGeom prst="rect">
            <a:avLst/>
          </a:prstGeom>
          <a:noFill/>
          <a:ln w="9525">
            <a:noFill/>
            <a:miter lim="800000"/>
            <a:headEnd/>
            <a:tailEnd/>
          </a:ln>
        </p:spPr>
        <p:txBody>
          <a:bodyPr anchor="ctr"/>
          <a:lstStyle/>
          <a:p>
            <a:pPr algn="ctr" eaLnBrk="0" hangingPunct="0">
              <a:defRPr/>
            </a:pPr>
            <a:r>
              <a:rPr lang="es-AR" sz="2000" u="none" dirty="0">
                <a:solidFill>
                  <a:schemeClr val="tx2"/>
                </a:solidFill>
                <a:latin typeface="+mn-lt"/>
                <a:ea typeface="ＭＳ Ｐゴシック" pitchFamily="34" charset="-128"/>
                <a:cs typeface="+mn-cs"/>
              </a:rPr>
              <a:t>Exención para Hidrocarburos .(Com. A 5262)</a:t>
            </a:r>
            <a:endParaRPr lang="es-ES" sz="2000" u="none" dirty="0">
              <a:solidFill>
                <a:schemeClr val="tx2"/>
              </a:solidFill>
              <a:latin typeface="+mn-lt"/>
              <a:ea typeface="ＭＳ Ｐゴシック" pitchFamily="34" charset="-128"/>
              <a:cs typeface="+mn-cs"/>
            </a:endParaRPr>
          </a:p>
        </p:txBody>
      </p:sp>
      <p:sp>
        <p:nvSpPr>
          <p:cNvPr id="12" name="Rectangle 6"/>
          <p:cNvSpPr>
            <a:spLocks noChangeArrowheads="1"/>
          </p:cNvSpPr>
          <p:nvPr/>
        </p:nvSpPr>
        <p:spPr bwMode="auto">
          <a:xfrm>
            <a:off x="1212850" y="5578475"/>
            <a:ext cx="7931150" cy="708025"/>
          </a:xfrm>
          <a:prstGeom prst="rect">
            <a:avLst/>
          </a:prstGeom>
          <a:noFill/>
          <a:ln w="9525" algn="ctr">
            <a:noFill/>
            <a:miter lim="800000"/>
            <a:headEnd/>
            <a:tailEnd/>
          </a:ln>
        </p:spPr>
        <p:txBody>
          <a:bodyPr>
            <a:spAutoFit/>
          </a:bodyPr>
          <a:lstStyle/>
          <a:p>
            <a:pPr algn="ctr">
              <a:defRPr/>
            </a:pPr>
            <a:r>
              <a:rPr lang="es-ES" sz="2000" u="none" dirty="0">
                <a:solidFill>
                  <a:schemeClr val="tx2"/>
                </a:solidFill>
                <a:latin typeface="+mn-lt"/>
                <a:ea typeface="ＭＳ Ｐゴシック" pitchFamily="34" charset="-128"/>
                <a:cs typeface="+mn-cs"/>
              </a:rPr>
              <a:t>Exención para permisos oficializados y cobrados hasta el 25/10/2011 inclusive.</a:t>
            </a:r>
          </a:p>
        </p:txBody>
      </p:sp>
      <p:sp>
        <p:nvSpPr>
          <p:cNvPr id="13" name="AutoShape 14"/>
          <p:cNvSpPr>
            <a:spLocks noChangeArrowheads="1"/>
          </p:cNvSpPr>
          <p:nvPr/>
        </p:nvSpPr>
        <p:spPr bwMode="auto">
          <a:xfrm rot="-5400000">
            <a:off x="4631283" y="4862835"/>
            <a:ext cx="393700" cy="576262"/>
          </a:xfrm>
          <a:prstGeom prst="leftArrow">
            <a:avLst>
              <a:gd name="adj1" fmla="val 50000"/>
              <a:gd name="adj2" fmla="val 25000"/>
            </a:avLst>
          </a:prstGeom>
          <a:solidFill>
            <a:schemeClr val="tx2">
              <a:lumMod val="75000"/>
            </a:schemeClr>
          </a:solidFill>
          <a:ln w="9525" algn="ctr">
            <a:solidFill>
              <a:schemeClr val="hlink"/>
            </a:solidFill>
            <a:miter lim="800000"/>
            <a:headEnd/>
            <a:tailEnd/>
          </a:ln>
          <a:scene3d>
            <a:camera prst="orthographicFront"/>
            <a:lightRig rig="threePt" dir="t"/>
          </a:scene3d>
          <a:sp3d extrusionH="76200">
            <a:bevelT/>
            <a:bevelB/>
            <a:extrusionClr>
              <a:srgbClr val="C00000"/>
            </a:extrusionClr>
          </a:sp3d>
        </p:spPr>
        <p:txBody>
          <a:bodyPr wrap="none" anchor="ctr"/>
          <a:lstStyle/>
          <a:p>
            <a:pPr>
              <a:defRPr/>
            </a:pPr>
            <a:endParaRPr lang="es-ES" dirty="0">
              <a:solidFill>
                <a:schemeClr val="accent5">
                  <a:lumMod val="50000"/>
                </a:schemeClr>
              </a:solidFill>
              <a:ea typeface="ＭＳ Ｐゴシック" pitchFamily="34" charset="-128"/>
              <a:cs typeface="+mn-cs"/>
            </a:endParaRPr>
          </a:p>
        </p:txBody>
      </p:sp>
      <p:sp>
        <p:nvSpPr>
          <p:cNvPr id="15" name="14 CuadroTexto"/>
          <p:cNvSpPr txBox="1"/>
          <p:nvPr/>
        </p:nvSpPr>
        <p:spPr>
          <a:xfrm>
            <a:off x="1409700" y="114300"/>
            <a:ext cx="6591300" cy="523875"/>
          </a:xfrm>
          <a:prstGeom prst="rect">
            <a:avLst/>
          </a:prstGeom>
          <a:noFill/>
        </p:spPr>
        <p:txBody>
          <a:bodyPr>
            <a:spAutoFit/>
          </a:bodyPr>
          <a:lstStyle/>
          <a:p>
            <a:pPr algn="ctr">
              <a:defRPr/>
            </a:pPr>
            <a:r>
              <a:rPr lang="es-AR" sz="2800" b="1" u="none" dirty="0">
                <a:solidFill>
                  <a:schemeClr val="bg1"/>
                </a:solidFill>
                <a:latin typeface="+mn-lt"/>
                <a:ea typeface="ＭＳ Ｐゴシック" pitchFamily="34" charset="-128"/>
                <a:cs typeface="+mn-cs"/>
              </a:rPr>
              <a:t>COBRO DE EXPORTACIÓN</a:t>
            </a:r>
            <a:endParaRPr lang="es-ES" sz="2800" b="1" u="none" dirty="0">
              <a:solidFill>
                <a:schemeClr val="bg1"/>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504950" y="209550"/>
            <a:ext cx="6591300" cy="523875"/>
          </a:xfrm>
          <a:prstGeom prst="rect">
            <a:avLst/>
          </a:prstGeom>
          <a:noFill/>
        </p:spPr>
        <p:txBody>
          <a:bodyPr>
            <a:spAutoFit/>
          </a:bodyPr>
          <a:lstStyle/>
          <a:p>
            <a:pPr algn="ctr">
              <a:defRPr/>
            </a:pPr>
            <a:r>
              <a:rPr lang="es-AR" sz="2800" b="1" u="none" dirty="0">
                <a:solidFill>
                  <a:schemeClr val="bg1"/>
                </a:solidFill>
                <a:latin typeface="+mn-lt"/>
                <a:ea typeface="ＭＳ Ｐゴシック" pitchFamily="34" charset="-128"/>
                <a:cs typeface="+mn-cs"/>
              </a:rPr>
              <a:t>EXPORTACIONES EN GESTIÓN DE COBRO</a:t>
            </a:r>
            <a:endParaRPr lang="es-ES" sz="2800" b="1" u="none" dirty="0">
              <a:solidFill>
                <a:schemeClr val="bg1"/>
              </a:solidFill>
              <a:latin typeface="+mn-lt"/>
              <a:ea typeface="ＭＳ Ｐゴシック" pitchFamily="34" charset="-128"/>
              <a:cs typeface="+mn-cs"/>
            </a:endParaRPr>
          </a:p>
        </p:txBody>
      </p:sp>
      <p:sp>
        <p:nvSpPr>
          <p:cNvPr id="20" name="19 Rectángulo"/>
          <p:cNvSpPr/>
          <p:nvPr/>
        </p:nvSpPr>
        <p:spPr>
          <a:xfrm>
            <a:off x="304800" y="1257300"/>
            <a:ext cx="8534400" cy="5324475"/>
          </a:xfrm>
          <a:prstGeom prst="rect">
            <a:avLst/>
          </a:prstGeom>
        </p:spPr>
        <p:txBody>
          <a:bodyPr>
            <a:spAutoFit/>
          </a:bodyPr>
          <a:lstStyle/>
          <a:p>
            <a:pPr>
              <a:defRPr/>
            </a:pPr>
            <a:r>
              <a:rPr lang="es-ES" sz="2000" u="none" dirty="0">
                <a:solidFill>
                  <a:schemeClr val="tx2"/>
                </a:solidFill>
                <a:latin typeface="+mn-lt"/>
                <a:ea typeface="ＭＳ Ｐゴシック" pitchFamily="34" charset="-128"/>
                <a:cs typeface="+mn-cs"/>
              </a:rPr>
              <a:t>Permisos de embarque en </a:t>
            </a:r>
            <a:r>
              <a:rPr lang="es-ES" sz="2000" dirty="0">
                <a:solidFill>
                  <a:schemeClr val="tx2"/>
                </a:solidFill>
                <a:latin typeface="+mn-lt"/>
                <a:ea typeface="ＭＳ Ｐゴシック" pitchFamily="34" charset="-128"/>
                <a:cs typeface="+mn-cs"/>
              </a:rPr>
              <a:t>gestión de cobro</a:t>
            </a:r>
            <a:r>
              <a:rPr lang="es-ES" sz="2000" u="none" dirty="0">
                <a:solidFill>
                  <a:schemeClr val="tx2"/>
                </a:solidFill>
                <a:latin typeface="+mn-lt"/>
                <a:ea typeface="ＭＳ Ｐゴシック" pitchFamily="34" charset="-128"/>
                <a:cs typeface="+mn-cs"/>
              </a:rPr>
              <a:t> (Com “A”5019 Com. B 9959) incumplidos por falta de pago del importador  y causas no atribuibles al exportador:</a:t>
            </a:r>
          </a:p>
          <a:p>
            <a:pPr>
              <a:defRPr/>
            </a:pPr>
            <a:r>
              <a:rPr lang="es-ES" sz="2000" u="none" dirty="0">
                <a:solidFill>
                  <a:schemeClr val="tx2"/>
                </a:solidFill>
                <a:latin typeface="+mn-lt"/>
                <a:ea typeface="ＭＳ Ｐゴシック" pitchFamily="34" charset="-128"/>
                <a:cs typeface="+mn-cs"/>
              </a:rPr>
              <a:t>	</a:t>
            </a:r>
          </a:p>
          <a:p>
            <a:pPr lvl="2">
              <a:buClr>
                <a:schemeClr val="accent1">
                  <a:lumMod val="50000"/>
                </a:schemeClr>
              </a:buClr>
              <a:buSzPct val="142000"/>
              <a:buFont typeface="Wingdings" pitchFamily="2" charset="2"/>
              <a:buChar char="ü"/>
              <a:defRPr/>
            </a:pPr>
            <a:r>
              <a:rPr lang="es-ES" sz="2000" b="1" u="none" dirty="0">
                <a:solidFill>
                  <a:schemeClr val="tx2"/>
                </a:solidFill>
                <a:latin typeface="+mn-lt"/>
                <a:ea typeface="ＭＳ Ｐゴシック" pitchFamily="34" charset="-128"/>
                <a:cs typeface="+mn-cs"/>
              </a:rPr>
              <a:t> Control de Cambios</a:t>
            </a:r>
            <a:r>
              <a:rPr lang="es-ES" sz="2000" u="none" dirty="0">
                <a:solidFill>
                  <a:schemeClr val="tx2"/>
                </a:solidFill>
                <a:latin typeface="+mn-lt"/>
                <a:ea typeface="ＭＳ Ｐゴシック" pitchFamily="34" charset="-128"/>
                <a:cs typeface="+mn-cs"/>
              </a:rPr>
              <a:t> en el país del importador.</a:t>
            </a:r>
          </a:p>
          <a:p>
            <a:pPr lvl="2">
              <a:buClr>
                <a:schemeClr val="accent1">
                  <a:lumMod val="50000"/>
                </a:schemeClr>
              </a:buClr>
              <a:buSzPct val="142000"/>
              <a:buFont typeface="Wingdings" pitchFamily="2" charset="2"/>
              <a:buChar char="ü"/>
              <a:defRPr/>
            </a:pPr>
            <a:r>
              <a:rPr lang="es-ES" sz="2000" u="none" dirty="0">
                <a:solidFill>
                  <a:schemeClr val="tx2"/>
                </a:solidFill>
                <a:latin typeface="+mn-lt"/>
                <a:ea typeface="ＭＳ Ｐゴシック" pitchFamily="34" charset="-128"/>
                <a:cs typeface="+mn-cs"/>
              </a:rPr>
              <a:t> </a:t>
            </a:r>
            <a:r>
              <a:rPr lang="es-ES" sz="2000" b="1" u="none" dirty="0">
                <a:solidFill>
                  <a:schemeClr val="tx2"/>
                </a:solidFill>
                <a:latin typeface="+mn-lt"/>
                <a:ea typeface="ＭＳ Ｐゴシック" pitchFamily="34" charset="-128"/>
                <a:cs typeface="+mn-cs"/>
              </a:rPr>
              <a:t>Operaciones</a:t>
            </a:r>
            <a:r>
              <a:rPr lang="es-ES" sz="2000" u="none" dirty="0">
                <a:solidFill>
                  <a:schemeClr val="tx2"/>
                </a:solidFill>
                <a:latin typeface="+mn-lt"/>
                <a:ea typeface="ＭＳ Ｐゴシック" pitchFamily="34" charset="-128"/>
                <a:cs typeface="+mn-cs"/>
              </a:rPr>
              <a:t> cuyo pago requiera de </a:t>
            </a:r>
            <a:r>
              <a:rPr lang="es-ES" sz="2000" b="1" u="none" dirty="0">
                <a:solidFill>
                  <a:schemeClr val="tx2"/>
                </a:solidFill>
                <a:latin typeface="+mn-lt"/>
                <a:ea typeface="ＭＳ Ｐゴシック" pitchFamily="34" charset="-128"/>
                <a:cs typeface="+mn-cs"/>
              </a:rPr>
              <a:t>autorización previa </a:t>
            </a:r>
            <a:r>
              <a:rPr lang="es-ES" sz="2000" u="none" dirty="0">
                <a:solidFill>
                  <a:schemeClr val="tx2"/>
                </a:solidFill>
                <a:latin typeface="+mn-lt"/>
                <a:ea typeface="ＭＳ Ｐゴシック" pitchFamily="34" charset="-128"/>
                <a:cs typeface="+mn-cs"/>
              </a:rPr>
              <a:t>del país  del  </a:t>
            </a:r>
          </a:p>
          <a:p>
            <a:pPr lvl="2">
              <a:buClr>
                <a:schemeClr val="accent1">
                  <a:lumMod val="50000"/>
                </a:schemeClr>
              </a:buClr>
              <a:buSzPct val="142000"/>
              <a:defRPr/>
            </a:pPr>
            <a:r>
              <a:rPr lang="es-ES" sz="2000" u="none" dirty="0">
                <a:solidFill>
                  <a:schemeClr val="tx2"/>
                </a:solidFill>
                <a:latin typeface="+mn-lt"/>
                <a:ea typeface="ＭＳ Ｐゴシック" pitchFamily="34" charset="-128"/>
                <a:cs typeface="+mn-cs"/>
              </a:rPr>
              <a:t>      importador y tengan demoras.</a:t>
            </a:r>
          </a:p>
          <a:p>
            <a:pPr lvl="2">
              <a:buClr>
                <a:schemeClr val="accent1">
                  <a:lumMod val="50000"/>
                </a:schemeClr>
              </a:buClr>
              <a:buSzPct val="142000"/>
              <a:buFont typeface="Wingdings" pitchFamily="2" charset="2"/>
              <a:buChar char="ü"/>
              <a:defRPr/>
            </a:pPr>
            <a:r>
              <a:rPr lang="es-ES" sz="2000" u="none" dirty="0">
                <a:solidFill>
                  <a:schemeClr val="tx2"/>
                </a:solidFill>
                <a:latin typeface="+mn-lt"/>
                <a:ea typeface="ＭＳ Ｐゴシック" pitchFamily="34" charset="-128"/>
                <a:cs typeface="+mn-cs"/>
              </a:rPr>
              <a:t> </a:t>
            </a:r>
            <a:r>
              <a:rPr lang="es-ES" sz="2000" b="1" u="none" dirty="0">
                <a:solidFill>
                  <a:schemeClr val="tx2"/>
                </a:solidFill>
                <a:latin typeface="+mn-lt"/>
                <a:ea typeface="ＭＳ Ｐゴシック" pitchFamily="34" charset="-128"/>
                <a:cs typeface="+mn-cs"/>
              </a:rPr>
              <a:t>Insolvencia</a:t>
            </a:r>
            <a:r>
              <a:rPr lang="es-ES" sz="2000" u="none" dirty="0">
                <a:solidFill>
                  <a:schemeClr val="tx2"/>
                </a:solidFill>
                <a:latin typeface="+mn-lt"/>
                <a:ea typeface="ＭＳ Ｐゴシック" pitchFamily="34" charset="-128"/>
                <a:cs typeface="+mn-cs"/>
              </a:rPr>
              <a:t> posterior del importador extranjero.</a:t>
            </a:r>
          </a:p>
          <a:p>
            <a:pPr lvl="2">
              <a:buClr>
                <a:schemeClr val="accent1">
                  <a:lumMod val="50000"/>
                </a:schemeClr>
              </a:buClr>
              <a:buSzPct val="142000"/>
              <a:buFont typeface="Wingdings" pitchFamily="2" charset="2"/>
              <a:buChar char="ü"/>
              <a:defRPr/>
            </a:pPr>
            <a:r>
              <a:rPr lang="es-ES" sz="2000" u="none" dirty="0">
                <a:solidFill>
                  <a:schemeClr val="tx2"/>
                </a:solidFill>
                <a:latin typeface="+mn-lt"/>
                <a:ea typeface="ＭＳ Ｐゴシック" pitchFamily="34" charset="-128"/>
                <a:cs typeface="+mn-cs"/>
              </a:rPr>
              <a:t> </a:t>
            </a:r>
            <a:r>
              <a:rPr lang="es-ES" sz="2000" b="1" u="none" dirty="0">
                <a:solidFill>
                  <a:schemeClr val="tx2"/>
                </a:solidFill>
                <a:latin typeface="+mn-lt"/>
                <a:ea typeface="ＭＳ Ｐゴシック" pitchFamily="34" charset="-128"/>
                <a:cs typeface="+mn-cs"/>
              </a:rPr>
              <a:t>Deudor Moroso CON</a:t>
            </a:r>
            <a:r>
              <a:rPr lang="es-ES" sz="2000" u="none" dirty="0">
                <a:solidFill>
                  <a:schemeClr val="tx2"/>
                </a:solidFill>
                <a:latin typeface="+mn-lt"/>
                <a:ea typeface="ＭＳ Ｐゴシック" pitchFamily="34" charset="-128"/>
                <a:cs typeface="+mn-cs"/>
              </a:rPr>
              <a:t> inicio de acciones judiciales. </a:t>
            </a:r>
          </a:p>
          <a:p>
            <a:pPr lvl="2">
              <a:buClr>
                <a:schemeClr val="accent1">
                  <a:lumMod val="50000"/>
                </a:schemeClr>
              </a:buClr>
              <a:buSzPct val="142000"/>
              <a:buFont typeface="Wingdings" pitchFamily="2" charset="2"/>
              <a:buChar char="ü"/>
              <a:defRPr/>
            </a:pPr>
            <a:r>
              <a:rPr lang="es-ES" sz="2000" u="none" dirty="0">
                <a:solidFill>
                  <a:schemeClr val="tx2"/>
                </a:solidFill>
                <a:latin typeface="+mn-lt"/>
                <a:ea typeface="ＭＳ Ｐゴシック" pitchFamily="34" charset="-128"/>
                <a:cs typeface="+mn-cs"/>
              </a:rPr>
              <a:t> </a:t>
            </a:r>
            <a:r>
              <a:rPr lang="es-ES" sz="2000" b="1" u="none" dirty="0">
                <a:solidFill>
                  <a:schemeClr val="tx2"/>
                </a:solidFill>
                <a:latin typeface="+mn-lt"/>
                <a:ea typeface="ＭＳ Ｐゴシック" pitchFamily="34" charset="-128"/>
                <a:cs typeface="+mn-cs"/>
              </a:rPr>
              <a:t>Deudor Moroso SIN </a:t>
            </a:r>
            <a:r>
              <a:rPr lang="es-ES" sz="2000" u="none" dirty="0">
                <a:solidFill>
                  <a:schemeClr val="tx2"/>
                </a:solidFill>
                <a:latin typeface="+mn-lt"/>
                <a:ea typeface="ＭＳ Ｐゴシック" pitchFamily="34" charset="-128"/>
                <a:cs typeface="+mn-cs"/>
              </a:rPr>
              <a:t>inicio de acciones judiciales hasta un máximo de el </a:t>
            </a:r>
          </a:p>
          <a:p>
            <a:pPr lvl="2">
              <a:buClr>
                <a:schemeClr val="accent1">
                  <a:lumMod val="50000"/>
                </a:schemeClr>
              </a:buClr>
              <a:buSzPct val="142000"/>
              <a:defRPr/>
            </a:pPr>
            <a:r>
              <a:rPr lang="es-ES" sz="2000" u="none" dirty="0">
                <a:solidFill>
                  <a:schemeClr val="tx2"/>
                </a:solidFill>
                <a:latin typeface="+mn-lt"/>
                <a:ea typeface="ＭＳ Ｐゴシック" pitchFamily="34" charset="-128"/>
                <a:cs typeface="+mn-cs"/>
              </a:rPr>
              <a:t>     equivalente de USD 100.000 en el año calendario.</a:t>
            </a:r>
          </a:p>
          <a:p>
            <a:pPr lvl="2">
              <a:buClr>
                <a:schemeClr val="accent1">
                  <a:lumMod val="50000"/>
                </a:schemeClr>
              </a:buClr>
              <a:buSzPct val="142000"/>
              <a:buFont typeface="Wingdings" pitchFamily="2" charset="2"/>
              <a:buChar char="ü"/>
              <a:defRPr/>
            </a:pPr>
            <a:r>
              <a:rPr lang="es-ES" sz="2000" u="none" dirty="0">
                <a:solidFill>
                  <a:schemeClr val="tx2"/>
                </a:solidFill>
                <a:latin typeface="+mn-lt"/>
                <a:ea typeface="ＭＳ Ｐゴシック" pitchFamily="34" charset="-128"/>
                <a:cs typeface="+mn-cs"/>
              </a:rPr>
              <a:t> </a:t>
            </a:r>
            <a:r>
              <a:rPr lang="es-ES" sz="2000" b="1" u="none" dirty="0">
                <a:solidFill>
                  <a:schemeClr val="tx2"/>
                </a:solidFill>
                <a:latin typeface="+mn-lt"/>
                <a:ea typeface="ＭＳ Ｐゴシック" pitchFamily="34" charset="-128"/>
                <a:cs typeface="+mn-cs"/>
              </a:rPr>
              <a:t>Deudor moroso</a:t>
            </a:r>
            <a:r>
              <a:rPr lang="es-ES" sz="2000" u="none" dirty="0">
                <a:solidFill>
                  <a:schemeClr val="tx2"/>
                </a:solidFill>
                <a:latin typeface="+mn-lt"/>
                <a:ea typeface="ＭＳ Ｐゴシック" pitchFamily="34" charset="-128"/>
                <a:cs typeface="+mn-cs"/>
              </a:rPr>
              <a:t> con gestión de cobro a través de Cías. de seguros </a:t>
            </a:r>
          </a:p>
          <a:p>
            <a:pPr lvl="2">
              <a:buClr>
                <a:schemeClr val="accent1">
                  <a:lumMod val="50000"/>
                </a:schemeClr>
              </a:buClr>
              <a:buSzPct val="142000"/>
              <a:defRPr/>
            </a:pPr>
            <a:r>
              <a:rPr lang="es-ES" sz="2000" u="none" dirty="0">
                <a:solidFill>
                  <a:schemeClr val="tx2"/>
                </a:solidFill>
                <a:latin typeface="+mn-lt"/>
                <a:ea typeface="ＭＳ Ｐゴシック" pitchFamily="34" charset="-128"/>
                <a:cs typeface="+mn-cs"/>
              </a:rPr>
              <a:t>     de  crédito a la exportación en la medida que el valor adeudado </a:t>
            </a:r>
          </a:p>
          <a:p>
            <a:pPr lvl="2">
              <a:buClr>
                <a:schemeClr val="accent1">
                  <a:lumMod val="50000"/>
                </a:schemeClr>
              </a:buClr>
              <a:buSzPct val="142000"/>
              <a:defRPr/>
            </a:pPr>
            <a:r>
              <a:rPr lang="es-ES" sz="2000" u="none" dirty="0">
                <a:solidFill>
                  <a:schemeClr val="tx2"/>
                </a:solidFill>
                <a:latin typeface="+mn-lt"/>
                <a:ea typeface="ＭＳ Ｐゴシック" pitchFamily="34" charset="-128"/>
                <a:cs typeface="+mn-cs"/>
              </a:rPr>
              <a:t>     por el importador al exportador no supere los USD 200.000.</a:t>
            </a:r>
          </a:p>
          <a:p>
            <a:pPr>
              <a:defRPr/>
            </a:pPr>
            <a:endParaRPr lang="es-ES" sz="2000" u="none" dirty="0">
              <a:solidFill>
                <a:schemeClr val="tx2"/>
              </a:solidFill>
              <a:latin typeface="+mn-lt"/>
              <a:ea typeface="ＭＳ Ｐゴシック" pitchFamily="34" charset="-128"/>
              <a:cs typeface="+mn-cs"/>
            </a:endParaRPr>
          </a:p>
          <a:p>
            <a:pPr>
              <a:buFont typeface="Wingdings" pitchFamily="2" charset="2"/>
              <a:buChar char="ü"/>
              <a:defRPr/>
            </a:pPr>
            <a:endParaRPr lang="es-ES" sz="2000" u="none" dirty="0">
              <a:solidFill>
                <a:schemeClr val="tx2"/>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ema de Office 1">
        <a:dk1>
          <a:srgbClr val="000000"/>
        </a:dk1>
        <a:lt1>
          <a:srgbClr val="094FA4"/>
        </a:lt1>
        <a:dk2>
          <a:srgbClr val="1F497D"/>
        </a:dk2>
        <a:lt2>
          <a:srgbClr val="EEECE1"/>
        </a:lt2>
        <a:accent1>
          <a:srgbClr val="4F81BD"/>
        </a:accent1>
        <a:accent2>
          <a:srgbClr val="C0504D"/>
        </a:accent2>
        <a:accent3>
          <a:srgbClr val="AAB2C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1_Tema de Office 1">
        <a:dk1>
          <a:srgbClr val="000000"/>
        </a:dk1>
        <a:lt1>
          <a:srgbClr val="094FA4"/>
        </a:lt1>
        <a:dk2>
          <a:srgbClr val="1F497D"/>
        </a:dk2>
        <a:lt2>
          <a:srgbClr val="EEECE1"/>
        </a:lt2>
        <a:accent1>
          <a:srgbClr val="4F81BD"/>
        </a:accent1>
        <a:accent2>
          <a:srgbClr val="C0504D"/>
        </a:accent2>
        <a:accent3>
          <a:srgbClr val="AAB2C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1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2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2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3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3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ema de Office">
  <a:themeElements>
    <a:clrScheme name="BBVA COLORES">
      <a:dk1>
        <a:srgbClr val="FFFFFF"/>
      </a:dk1>
      <a:lt1>
        <a:srgbClr val="FFFFFF"/>
      </a:lt1>
      <a:dk2>
        <a:srgbClr val="094FA4"/>
      </a:dk2>
      <a:lt2>
        <a:srgbClr val="009EE5"/>
      </a:lt2>
      <a:accent1>
        <a:srgbClr val="89D1F3"/>
      </a:accent1>
      <a:accent2>
        <a:srgbClr val="3EB6BB"/>
      </a:accent2>
      <a:accent3>
        <a:srgbClr val="86C82D"/>
      </a:accent3>
      <a:accent4>
        <a:srgbClr val="FDBD2C"/>
      </a:accent4>
      <a:accent5>
        <a:srgbClr val="F6891E"/>
      </a:accent5>
      <a:accent6>
        <a:srgbClr val="C8175E"/>
      </a:accent6>
      <a:hlink>
        <a:srgbClr val="0065C1"/>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6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6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6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6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7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7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7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7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ema de Office">
  <a:themeElements>
    <a:clrScheme name="BBVA COLORES">
      <a:dk1>
        <a:srgbClr val="FFFFFF"/>
      </a:dk1>
      <a:lt1>
        <a:srgbClr val="FFFFFF"/>
      </a:lt1>
      <a:dk2>
        <a:srgbClr val="094FA4"/>
      </a:dk2>
      <a:lt2>
        <a:srgbClr val="009EE5"/>
      </a:lt2>
      <a:accent1>
        <a:srgbClr val="89D1F3"/>
      </a:accent1>
      <a:accent2>
        <a:srgbClr val="006EC1"/>
      </a:accent2>
      <a:accent3>
        <a:srgbClr val="86C82D"/>
      </a:accent3>
      <a:accent4>
        <a:srgbClr val="FDBD2C"/>
      </a:accent4>
      <a:accent5>
        <a:srgbClr val="F6891E"/>
      </a:accent5>
      <a:accent6>
        <a:srgbClr val="C8175E"/>
      </a:accent6>
      <a:hlink>
        <a:srgbClr val="3EB6BB"/>
      </a:hlink>
      <a:folHlink>
        <a:srgbClr val="B7C2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8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8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8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8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themeOverride>
</file>

<file path=docProps/app.xml><?xml version="1.0" encoding="utf-8"?>
<Properties xmlns="http://schemas.openxmlformats.org/officeDocument/2006/extended-properties" xmlns:vt="http://schemas.openxmlformats.org/officeDocument/2006/docPropsVTypes">
  <TotalTime>16451</TotalTime>
  <Words>5351</Words>
  <Application>Microsoft Office PowerPoint</Application>
  <PresentationFormat>Presentación en pantalla (4:3)</PresentationFormat>
  <Paragraphs>719</Paragraphs>
  <Slides>67</Slides>
  <Notes>0</Notes>
  <HiddenSlides>1</HiddenSlides>
  <MMClips>0</MMClips>
  <ScaleCrop>false</ScaleCrop>
  <HeadingPairs>
    <vt:vector size="4" baseType="variant">
      <vt:variant>
        <vt:lpstr>Tema</vt:lpstr>
      </vt:variant>
      <vt:variant>
        <vt:i4>7</vt:i4>
      </vt:variant>
      <vt:variant>
        <vt:lpstr>Títulos de diapositiva</vt:lpstr>
      </vt:variant>
      <vt:variant>
        <vt:i4>67</vt:i4>
      </vt:variant>
    </vt:vector>
  </HeadingPairs>
  <TitlesOfParts>
    <vt:vector size="74" baseType="lpstr">
      <vt:lpstr>1_Tema de Office</vt:lpstr>
      <vt:lpstr>2_Tema de Office</vt:lpstr>
      <vt:lpstr>3_Tema de Office</vt:lpstr>
      <vt:lpstr>5_Tema de Office</vt:lpstr>
      <vt:lpstr>6_Tema de Office</vt:lpstr>
      <vt:lpstr>7_Tema de Office</vt:lpstr>
      <vt:lpstr>8_Tema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Subrégimenes alcanzados</vt:lpstr>
      <vt:lpstr>DATOS DE LA DJAI</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Transferencias al Exterior   Pago de Servicios</vt:lpstr>
      <vt:lpstr>Diapositiva 33</vt:lpstr>
      <vt:lpstr>Diapositiva 34</vt:lpstr>
      <vt:lpstr>Diapositiva 35</vt:lpstr>
      <vt:lpstr>Diapositiva 36</vt:lpstr>
      <vt:lpstr>Diapositiva 37</vt:lpstr>
      <vt:lpstr>Diapositiva 38</vt:lpstr>
      <vt:lpstr>Diapositiva 39</vt:lpstr>
      <vt:lpstr>Diapositiva 40</vt:lpstr>
      <vt:lpstr>Diapositiva 41</vt:lpstr>
      <vt:lpstr>Operaciones NO relacionadas con la actividad de la empresa</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Repatriaciones de no residentes</vt:lpstr>
      <vt:lpstr>Repatriaciones de no residentes</vt:lpstr>
      <vt:lpstr>Repatriaciones de no residentes</vt:lpstr>
      <vt:lpstr>Repatriaciones de no residentes</vt:lpstr>
      <vt:lpstr>Repatriaciones de no Residentes</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vector>
  </TitlesOfParts>
  <Company>The Brand Union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Matt</dc:creator>
  <cp:lastModifiedBy>A78757</cp:lastModifiedBy>
  <cp:revision>1492</cp:revision>
  <cp:lastPrinted>2010-11-17T08:51:16Z</cp:lastPrinted>
  <dcterms:created xsi:type="dcterms:W3CDTF">2010-11-17T13:49:13Z</dcterms:created>
  <dcterms:modified xsi:type="dcterms:W3CDTF">2014-04-10T14:22:58Z</dcterms:modified>
</cp:coreProperties>
</file>